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71" r:id="rId4"/>
  </p:sldMasterIdLst>
  <p:notesMasterIdLst>
    <p:notesMasterId r:id="rId51"/>
  </p:notesMasterIdLst>
  <p:handoutMasterIdLst>
    <p:handoutMasterId r:id="rId52"/>
  </p:handoutMasterIdLst>
  <p:sldIdLst>
    <p:sldId id="389" r:id="rId5"/>
    <p:sldId id="484" r:id="rId6"/>
    <p:sldId id="382" r:id="rId7"/>
    <p:sldId id="451" r:id="rId8"/>
    <p:sldId id="392" r:id="rId9"/>
    <p:sldId id="391" r:id="rId10"/>
    <p:sldId id="452" r:id="rId11"/>
    <p:sldId id="485" r:id="rId12"/>
    <p:sldId id="398" r:id="rId13"/>
    <p:sldId id="454" r:id="rId14"/>
    <p:sldId id="455" r:id="rId15"/>
    <p:sldId id="399" r:id="rId16"/>
    <p:sldId id="400" r:id="rId17"/>
    <p:sldId id="401" r:id="rId18"/>
    <p:sldId id="402" r:id="rId19"/>
    <p:sldId id="403" r:id="rId20"/>
    <p:sldId id="404" r:id="rId21"/>
    <p:sldId id="405" r:id="rId22"/>
    <p:sldId id="406" r:id="rId23"/>
    <p:sldId id="456" r:id="rId24"/>
    <p:sldId id="457" r:id="rId25"/>
    <p:sldId id="407" r:id="rId26"/>
    <p:sldId id="458" r:id="rId27"/>
    <p:sldId id="460" r:id="rId28"/>
    <p:sldId id="461" r:id="rId29"/>
    <p:sldId id="462" r:id="rId30"/>
    <p:sldId id="463" r:id="rId31"/>
    <p:sldId id="459" r:id="rId32"/>
    <p:sldId id="409" r:id="rId33"/>
    <p:sldId id="464" r:id="rId34"/>
    <p:sldId id="465" r:id="rId35"/>
    <p:sldId id="466" r:id="rId36"/>
    <p:sldId id="468" r:id="rId37"/>
    <p:sldId id="469" r:id="rId38"/>
    <p:sldId id="470" r:id="rId39"/>
    <p:sldId id="471" r:id="rId40"/>
    <p:sldId id="472" r:id="rId41"/>
    <p:sldId id="473" r:id="rId42"/>
    <p:sldId id="474" r:id="rId43"/>
    <p:sldId id="476" r:id="rId44"/>
    <p:sldId id="479" r:id="rId45"/>
    <p:sldId id="477" r:id="rId46"/>
    <p:sldId id="480" r:id="rId47"/>
    <p:sldId id="478" r:id="rId48"/>
    <p:sldId id="482" r:id="rId49"/>
    <p:sldId id="483" r:id="rId50"/>
  </p:sldIdLst>
  <p:sldSz cx="9906000" cy="6858000" type="A4"/>
  <p:notesSz cx="6797675" cy="992663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30">
          <p15:clr>
            <a:srgbClr val="A4A3A4"/>
          </p15:clr>
        </p15:guide>
        <p15:guide id="2" orient="horz" pos="4133">
          <p15:clr>
            <a:srgbClr val="A4A3A4"/>
          </p15:clr>
        </p15:guide>
        <p15:guide id="3" pos="3120">
          <p15:clr>
            <a:srgbClr val="A4A3A4"/>
          </p15:clr>
        </p15:guide>
      </p15:sldGuideLst>
    </p:ext>
    <p:ext uri="{2D200454-40CA-4A62-9FC3-DE9A4176ACB9}">
      <p15:notesGuideLst xmlns:p15="http://schemas.microsoft.com/office/powerpoint/2012/main">
        <p15:guide id="1" orient="horz" pos="3127">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CE1"/>
    <a:srgbClr val="FF6600"/>
    <a:srgbClr val="014DA2"/>
    <a:srgbClr val="0061AF"/>
    <a:srgbClr val="F68B21"/>
    <a:srgbClr val="F5A200"/>
    <a:srgbClr val="289048"/>
    <a:srgbClr val="27BDBE"/>
    <a:srgbClr val="8DC63F"/>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B4B98B0-60AC-42C2-AFA5-B58CD77FA1E5}" styleName="밝은 스타일 1 - 강조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테마 스타일 1 - 강조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EC20E35-A176-4012-BC5E-935CFFF8708E}" styleName="보통 스타일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8" autoAdjust="0"/>
    <p:restoredTop sz="94780" autoAdjust="0"/>
  </p:normalViewPr>
  <p:slideViewPr>
    <p:cSldViewPr>
      <p:cViewPr>
        <p:scale>
          <a:sx n="130" d="100"/>
          <a:sy n="130" d="100"/>
        </p:scale>
        <p:origin x="96" y="-624"/>
      </p:cViewPr>
      <p:guideLst>
        <p:guide orient="horz" pos="1230"/>
        <p:guide orient="horz" pos="4133"/>
        <p:guide pos="3120"/>
      </p:guideLst>
    </p:cSldViewPr>
  </p:slideViewPr>
  <p:notesTextViewPr>
    <p:cViewPr>
      <p:scale>
        <a:sx n="66" d="100"/>
        <a:sy n="66" d="100"/>
      </p:scale>
      <p:origin x="0" y="0"/>
    </p:cViewPr>
  </p:notesTextViewPr>
  <p:sorterViewPr>
    <p:cViewPr>
      <p:scale>
        <a:sx n="100" d="100"/>
        <a:sy n="100" d="100"/>
      </p:scale>
      <p:origin x="0" y="0"/>
    </p:cViewPr>
  </p:sorterViewPr>
  <p:notesViewPr>
    <p:cSldViewPr showGuides="1">
      <p:cViewPr varScale="1">
        <p:scale>
          <a:sx n="84" d="100"/>
          <a:sy n="84" d="100"/>
        </p:scale>
        <p:origin x="-3906" y="-102"/>
      </p:cViewPr>
      <p:guideLst>
        <p:guide orient="horz" pos="3127"/>
        <p:guide pos="2141"/>
      </p:guideLst>
    </p:cSldViewPr>
  </p:notesViewPr>
  <p:gridSpacing cx="36004" cy="36004"/>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6084" cy="496332"/>
          </a:xfrm>
          <a:prstGeom prst="rect">
            <a:avLst/>
          </a:prstGeom>
        </p:spPr>
        <p:txBody>
          <a:bodyPr vert="horz" lIns="91705" tIns="45853" rIns="91705" bIns="45853" rtlCol="0"/>
          <a:lstStyle>
            <a:lvl1pPr algn="l">
              <a:defRPr sz="1200"/>
            </a:lvl1pPr>
          </a:lstStyle>
          <a:p>
            <a:endParaRPr lang="ko-KR" altLang="en-US"/>
          </a:p>
        </p:txBody>
      </p:sp>
      <p:sp>
        <p:nvSpPr>
          <p:cNvPr id="3" name="날짜 개체 틀 2"/>
          <p:cNvSpPr>
            <a:spLocks noGrp="1"/>
          </p:cNvSpPr>
          <p:nvPr>
            <p:ph type="dt" sz="quarter" idx="1"/>
          </p:nvPr>
        </p:nvSpPr>
        <p:spPr>
          <a:xfrm>
            <a:off x="3849997" y="0"/>
            <a:ext cx="2946084" cy="496332"/>
          </a:xfrm>
          <a:prstGeom prst="rect">
            <a:avLst/>
          </a:prstGeom>
        </p:spPr>
        <p:txBody>
          <a:bodyPr vert="horz" lIns="91705" tIns="45853" rIns="91705" bIns="45853" rtlCol="0"/>
          <a:lstStyle>
            <a:lvl1pPr algn="r">
              <a:defRPr sz="1200"/>
            </a:lvl1pPr>
          </a:lstStyle>
          <a:p>
            <a:fld id="{BBE509C9-7006-4EEF-AE0A-F60A68CFABC4}" type="datetimeFigureOut">
              <a:rPr lang="ko-KR" altLang="en-US" smtClean="0"/>
              <a:pPr/>
              <a:t>2019-12-20</a:t>
            </a:fld>
            <a:endParaRPr lang="ko-KR" altLang="en-US"/>
          </a:p>
        </p:txBody>
      </p:sp>
      <p:sp>
        <p:nvSpPr>
          <p:cNvPr id="4" name="바닥글 개체 틀 3"/>
          <p:cNvSpPr>
            <a:spLocks noGrp="1"/>
          </p:cNvSpPr>
          <p:nvPr>
            <p:ph type="ftr" sz="quarter" idx="2"/>
          </p:nvPr>
        </p:nvSpPr>
        <p:spPr>
          <a:xfrm>
            <a:off x="0" y="9428716"/>
            <a:ext cx="2946084" cy="496332"/>
          </a:xfrm>
          <a:prstGeom prst="rect">
            <a:avLst/>
          </a:prstGeom>
        </p:spPr>
        <p:txBody>
          <a:bodyPr vert="horz" lIns="91705" tIns="45853" rIns="91705" bIns="45853"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49997" y="9428716"/>
            <a:ext cx="2946084" cy="496332"/>
          </a:xfrm>
          <a:prstGeom prst="rect">
            <a:avLst/>
          </a:prstGeom>
        </p:spPr>
        <p:txBody>
          <a:bodyPr vert="horz" lIns="91705" tIns="45853" rIns="91705" bIns="45853" rtlCol="0" anchor="b"/>
          <a:lstStyle>
            <a:lvl1pPr algn="r">
              <a:defRPr sz="1200"/>
            </a:lvl1pPr>
          </a:lstStyle>
          <a:p>
            <a:fld id="{FB5D320A-A8AF-4B3E-BD67-EE5ADA87D3BF}" type="slidenum">
              <a:rPr lang="ko-KR" altLang="en-US" smtClean="0"/>
              <a:pPr/>
              <a:t>‹#›</a:t>
            </a:fld>
            <a:endParaRPr lang="ko-KR" altLang="en-US"/>
          </a:p>
        </p:txBody>
      </p:sp>
    </p:spTree>
    <p:extLst>
      <p:ext uri="{BB962C8B-B14F-4D97-AF65-F5344CB8AC3E}">
        <p14:creationId xmlns:p14="http://schemas.microsoft.com/office/powerpoint/2010/main" val="990864253"/>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6084" cy="496332"/>
          </a:xfrm>
          <a:prstGeom prst="rect">
            <a:avLst/>
          </a:prstGeom>
        </p:spPr>
        <p:txBody>
          <a:bodyPr vert="horz" lIns="91705" tIns="45853" rIns="91705" bIns="45853" rtlCol="0"/>
          <a:lstStyle>
            <a:lvl1pPr algn="l">
              <a:defRPr sz="1200"/>
            </a:lvl1pPr>
          </a:lstStyle>
          <a:p>
            <a:endParaRPr lang="ko-KR" altLang="en-US"/>
          </a:p>
        </p:txBody>
      </p:sp>
      <p:sp>
        <p:nvSpPr>
          <p:cNvPr id="3" name="날짜 개체 틀 2"/>
          <p:cNvSpPr>
            <a:spLocks noGrp="1"/>
          </p:cNvSpPr>
          <p:nvPr>
            <p:ph type="dt" idx="1"/>
          </p:nvPr>
        </p:nvSpPr>
        <p:spPr>
          <a:xfrm>
            <a:off x="3849997" y="0"/>
            <a:ext cx="2946084" cy="496332"/>
          </a:xfrm>
          <a:prstGeom prst="rect">
            <a:avLst/>
          </a:prstGeom>
        </p:spPr>
        <p:txBody>
          <a:bodyPr vert="horz" lIns="91705" tIns="45853" rIns="91705" bIns="45853" rtlCol="0"/>
          <a:lstStyle>
            <a:lvl1pPr algn="r">
              <a:defRPr sz="1200"/>
            </a:lvl1pPr>
          </a:lstStyle>
          <a:p>
            <a:fld id="{10D8B3E8-78D5-42AF-92B2-138AC5B36093}" type="datetimeFigureOut">
              <a:rPr lang="ko-KR" altLang="en-US" smtClean="0"/>
              <a:pPr/>
              <a:t>2019-12-20</a:t>
            </a:fld>
            <a:endParaRPr lang="ko-KR" altLang="en-US"/>
          </a:p>
        </p:txBody>
      </p:sp>
      <p:sp>
        <p:nvSpPr>
          <p:cNvPr id="4" name="슬라이드 이미지 개체 틀 3"/>
          <p:cNvSpPr>
            <a:spLocks noGrp="1" noRot="1" noChangeAspect="1"/>
          </p:cNvSpPr>
          <p:nvPr>
            <p:ph type="sldImg" idx="2"/>
          </p:nvPr>
        </p:nvSpPr>
        <p:spPr>
          <a:xfrm>
            <a:off x="709613" y="744538"/>
            <a:ext cx="5378450" cy="3722687"/>
          </a:xfrm>
          <a:prstGeom prst="rect">
            <a:avLst/>
          </a:prstGeom>
          <a:noFill/>
          <a:ln w="12700">
            <a:solidFill>
              <a:prstClr val="black"/>
            </a:solidFill>
          </a:ln>
        </p:spPr>
        <p:txBody>
          <a:bodyPr vert="horz" lIns="91705" tIns="45853" rIns="91705" bIns="45853" rtlCol="0" anchor="ctr"/>
          <a:lstStyle/>
          <a:p>
            <a:endParaRPr lang="ko-KR" altLang="en-US"/>
          </a:p>
        </p:txBody>
      </p:sp>
      <p:sp>
        <p:nvSpPr>
          <p:cNvPr id="5" name="슬라이드 노트 개체 틀 4"/>
          <p:cNvSpPr>
            <a:spLocks noGrp="1"/>
          </p:cNvSpPr>
          <p:nvPr>
            <p:ph type="body" sz="quarter" idx="3"/>
          </p:nvPr>
        </p:nvSpPr>
        <p:spPr>
          <a:xfrm>
            <a:off x="679130" y="4715153"/>
            <a:ext cx="5439415" cy="4466987"/>
          </a:xfrm>
          <a:prstGeom prst="rect">
            <a:avLst/>
          </a:prstGeom>
        </p:spPr>
        <p:txBody>
          <a:bodyPr vert="horz" lIns="91705" tIns="45853" rIns="91705" bIns="45853" rtlCol="0"/>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6" name="바닥글 개체 틀 5"/>
          <p:cNvSpPr>
            <a:spLocks noGrp="1"/>
          </p:cNvSpPr>
          <p:nvPr>
            <p:ph type="ftr" sz="quarter" idx="4"/>
          </p:nvPr>
        </p:nvSpPr>
        <p:spPr>
          <a:xfrm>
            <a:off x="0" y="9428716"/>
            <a:ext cx="2946084" cy="496332"/>
          </a:xfrm>
          <a:prstGeom prst="rect">
            <a:avLst/>
          </a:prstGeom>
        </p:spPr>
        <p:txBody>
          <a:bodyPr vert="horz" lIns="91705" tIns="45853" rIns="91705" bIns="45853"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49997" y="9428716"/>
            <a:ext cx="2946084" cy="496332"/>
          </a:xfrm>
          <a:prstGeom prst="rect">
            <a:avLst/>
          </a:prstGeom>
        </p:spPr>
        <p:txBody>
          <a:bodyPr vert="horz" lIns="91705" tIns="45853" rIns="91705" bIns="45853" rtlCol="0" anchor="b"/>
          <a:lstStyle>
            <a:lvl1pPr algn="r">
              <a:defRPr sz="1200"/>
            </a:lvl1pPr>
          </a:lstStyle>
          <a:p>
            <a:fld id="{EFB921B9-838A-44D3-89D5-5DB0505CE71D}" type="slidenum">
              <a:rPr lang="ko-KR" altLang="en-US" smtClean="0"/>
              <a:pPr/>
              <a:t>‹#›</a:t>
            </a:fld>
            <a:endParaRPr lang="ko-KR" altLang="en-US"/>
          </a:p>
        </p:txBody>
      </p:sp>
    </p:spTree>
    <p:extLst>
      <p:ext uri="{BB962C8B-B14F-4D97-AF65-F5344CB8AC3E}">
        <p14:creationId xmlns:p14="http://schemas.microsoft.com/office/powerpoint/2010/main" val="3745052705"/>
      </p:ext>
    </p:extLst>
  </p:cSld>
  <p:clrMap bg1="lt1" tx1="dk1" bg2="lt2" tx2="dk2" accent1="accent1" accent2="accent2" accent3="accent3" accent4="accent4" accent5="accent5" accent6="accent6" hlink="hlink" folHlink="folHlink"/>
  <p:hf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2</a:t>
            </a:r>
            <a:endParaRPr lang="ko-KR" altLang="en-US"/>
          </a:p>
        </p:txBody>
      </p:sp>
    </p:spTree>
    <p:extLst>
      <p:ext uri="{BB962C8B-B14F-4D97-AF65-F5344CB8AC3E}">
        <p14:creationId xmlns:p14="http://schemas.microsoft.com/office/powerpoint/2010/main" val="29985130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Build 101C instead of 102S</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13</a:t>
            </a:r>
            <a:endParaRPr lang="ko-KR" altLang="en-US"/>
          </a:p>
        </p:txBody>
      </p:sp>
    </p:spTree>
    <p:extLst>
      <p:ext uri="{BB962C8B-B14F-4D97-AF65-F5344CB8AC3E}">
        <p14:creationId xmlns:p14="http://schemas.microsoft.com/office/powerpoint/2010/main" val="15674700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http://h.201s.samsung.com:8080/views/ADMIN_VIEW/2.7.3.0/INSTANCE/#/stackVersions</a:t>
            </a:r>
          </a:p>
          <a:p>
            <a:endParaRPr lang="en-US" altLang="ko-KR" dirty="0" smtClean="0"/>
          </a:p>
          <a:p>
            <a:r>
              <a:rPr lang="en-US" altLang="ko-KR" dirty="0" smtClean="0"/>
              <a:t># # Since the new square portal development environment refers to the external repo</a:t>
            </a:r>
          </a:p>
          <a:p>
            <a:r>
              <a:rPr lang="en-US" altLang="ko-KR" dirty="0" smtClean="0"/>
              <a:t>Use Public Repository </a:t>
            </a:r>
            <a:r>
              <a:rPr lang="ko-KR" altLang="en-US" dirty="0" smtClean="0"/>
              <a:t>선택</a:t>
            </a:r>
            <a:endParaRPr lang="en-US" altLang="ko-KR" baseline="0" dirty="0" smtClean="0"/>
          </a:p>
          <a:p>
            <a:r>
              <a:rPr lang="en-US" altLang="ko-KR" dirty="0" smtClean="0"/>
              <a:t>Redhat7 left and the rest removed.</a:t>
            </a:r>
            <a:endParaRPr lang="en-US" altLang="ko-KR" baseline="0" dirty="0" smtClean="0"/>
          </a:p>
          <a:p>
            <a:endParaRPr lang="en-US" altLang="ko-KR" baseline="0" dirty="0" smtClean="0"/>
          </a:p>
          <a:p>
            <a:r>
              <a:rPr lang="en-US" altLang="ko-KR" sz="1200" kern="1200" dirty="0" smtClean="0">
                <a:solidFill>
                  <a:schemeClr val="tx1"/>
                </a:solidFill>
                <a:effectLst/>
                <a:latin typeface="+mn-lt"/>
                <a:ea typeface="+mn-ea"/>
                <a:cs typeface="+mn-cs"/>
              </a:rPr>
              <a:t>Hdp3.1 -&gt; http://public-repo-1.hortonworks.com/HDP/centos7/3.x/updates/3.1.0.0</a:t>
            </a:r>
          </a:p>
          <a:p>
            <a:r>
              <a:rPr lang="en-US" altLang="ko-KR" sz="1200" kern="1200" dirty="0" smtClean="0">
                <a:solidFill>
                  <a:schemeClr val="tx1"/>
                </a:solidFill>
                <a:effectLst/>
                <a:latin typeface="+mn-lt"/>
                <a:ea typeface="+mn-ea"/>
                <a:cs typeface="+mn-cs"/>
              </a:rPr>
              <a:t>HDP-UTILS -&gt; http://public-repo-1.hortonworks.com/HDP-UTILS-1.1.0.22/repos/centos7</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14</a:t>
            </a:r>
            <a:endParaRPr lang="ko-KR" altLang="en-US"/>
          </a:p>
        </p:txBody>
      </p:sp>
    </p:spTree>
    <p:extLst>
      <p:ext uri="{BB962C8B-B14F-4D97-AF65-F5344CB8AC3E}">
        <p14:creationId xmlns:p14="http://schemas.microsoft.com/office/powerpoint/2010/main" val="38923067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In the case of a new development environment, the hostname is registered as the hostname below because the hostname has not been changed to </a:t>
            </a:r>
            <a:r>
              <a:rPr lang="en-US" altLang="ko-KR" dirty="0" err="1" smtClean="0"/>
              <a:t>hdp</a:t>
            </a:r>
            <a:r>
              <a:rPr lang="en-US" altLang="ko-KR" dirty="0" smtClean="0"/>
              <a:t> format.</a:t>
            </a:r>
          </a:p>
          <a:p>
            <a:r>
              <a:rPr lang="en-US" altLang="ko-KR" dirty="0" smtClean="0"/>
              <a:t>[epsvc@sp_sq_dev_an2_me_hdp_01 /</a:t>
            </a:r>
            <a:r>
              <a:rPr lang="en-US" altLang="ko-KR" dirty="0" err="1" smtClean="0"/>
              <a:t>etc</a:t>
            </a:r>
            <a:r>
              <a:rPr lang="en-US" altLang="ko-KR" dirty="0" smtClean="0"/>
              <a:t>/</a:t>
            </a:r>
            <a:r>
              <a:rPr lang="en-US" altLang="ko-KR" dirty="0" err="1" smtClean="0"/>
              <a:t>yum.repos.d</a:t>
            </a:r>
            <a:r>
              <a:rPr lang="en-US" altLang="ko-KR" dirty="0" smtClean="0"/>
              <a:t>]hostname</a:t>
            </a:r>
          </a:p>
          <a:p>
            <a:r>
              <a:rPr lang="en-US" altLang="ko-KR" dirty="0" smtClean="0"/>
              <a:t>ip-10-4-61-31.ap-northeast-2.compute.internal</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15</a:t>
            </a:r>
            <a:endParaRPr lang="ko-KR" altLang="en-US"/>
          </a:p>
        </p:txBody>
      </p:sp>
    </p:spTree>
    <p:extLst>
      <p:ext uri="{BB962C8B-B14F-4D97-AF65-F5344CB8AC3E}">
        <p14:creationId xmlns:p14="http://schemas.microsoft.com/office/powerpoint/2010/main" val="5680687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[root@s1.101b.ss.com /etc]python /usr/lib/python2.6/site-packages/ambari_agent/HostCleanup.py --silent --skip=users</a:t>
            </a:r>
            <a:endParaRPr lang="en-US" altLang="ko-KR" dirty="0" smtClean="0"/>
          </a:p>
          <a:p>
            <a:r>
              <a:rPr lang="en-US" altLang="ko-KR" smtClean="0"/>
              <a:t>python: can't open file '/usr/lib/python2.6/site-packages/ambari_agent/HostCleanup.py': [Errno 2] No such file or directory</a:t>
            </a:r>
            <a:endParaRPr lang="en-US" altLang="ko-KR" dirty="0" smtClean="0"/>
          </a:p>
          <a:p>
            <a:endParaRPr lang="en-US" altLang="ko-KR" dirty="0" smtClean="0"/>
          </a:p>
          <a:p>
            <a:endParaRPr lang="en-US" altLang="ko-KR" dirty="0" smtClean="0"/>
          </a:p>
          <a:p>
            <a:r>
              <a:rPr lang="en-US" altLang="ko-KR" sz="1200" b="1" kern="1200" smtClean="0">
                <a:solidFill>
                  <a:srgbClr val="0070C0"/>
                </a:solidFill>
                <a:latin typeface="+mn-lt"/>
                <a:ea typeface="+mn-ea"/>
                <a:cs typeface="Arial" pitchFamily="34" charset="0"/>
              </a:rPr>
              <a:t>python /usr/lib/ambari-agent/lib/ambari_agent/HostCleanup.py --silent --skip=users !!!</a:t>
            </a:r>
            <a:endParaRPr lang="en-US" altLang="ko-KR" sz="1200" b="1" kern="1200" baseline="0" dirty="0" smtClean="0">
              <a:solidFill>
                <a:srgbClr val="0070C0"/>
              </a:solidFill>
              <a:latin typeface="+mn-lt"/>
              <a:ea typeface="+mn-ea"/>
              <a:cs typeface="Arial" pitchFamily="34" charset="0"/>
            </a:endParaRPr>
          </a:p>
          <a:p>
            <a:endParaRPr lang="en-US" altLang="ko-KR" sz="1200" b="1" kern="1200" baseline="0" dirty="0" smtClean="0">
              <a:solidFill>
                <a:srgbClr val="0070C0"/>
              </a:solidFill>
              <a:latin typeface="+mn-lt"/>
              <a:ea typeface="+mn-ea"/>
              <a:cs typeface="Arial" pitchFamily="34" charset="0"/>
            </a:endParaRPr>
          </a:p>
          <a:p>
            <a:r>
              <a:rPr lang="en-US" altLang="ko-KR" smtClean="0"/>
              <a:t>HostCheckReportFileHandler.py  HostCheckReportFileHandler.pyc  HostCheckReportFileHandler.pyo  HostCleanup.py  HostCleanup.pyo</a:t>
            </a:r>
            <a:endParaRPr lang="en-US" altLang="ko-KR" dirty="0" smtClean="0"/>
          </a:p>
          <a:p>
            <a:r>
              <a:rPr lang="en-US" altLang="ko-KR" smtClean="0"/>
              <a:t>rsoot@s1.101b.ss.com /usr/lib/ambari-agent/lib/ambari_agent]python /usr/lib/ambari-agent/lib/ambari_agent/HostCleanup.py --silent --skip=use</a:t>
            </a:r>
            <a:endParaRPr lang="en-US" altLang="ko-KR" dirty="0" smtClean="0"/>
          </a:p>
          <a:p>
            <a:r>
              <a:rPr lang="en-US" altLang="ko-KR" smtClean="0"/>
              <a:t>INFO:HostCleanup:</a:t>
            </a:r>
            <a:endParaRPr lang="en-US" altLang="ko-KR" dirty="0" smtClean="0"/>
          </a:p>
          <a:p>
            <a:r>
              <a:rPr lang="en-US" altLang="ko-KR" smtClean="0"/>
              <a:t>Killing pid's: ['']</a:t>
            </a:r>
            <a:endParaRPr lang="en-US" altLang="ko-KR" dirty="0" smtClean="0"/>
          </a:p>
          <a:p>
            <a:endParaRPr lang="en-US" altLang="ko-KR" dirty="0" smtClean="0"/>
          </a:p>
          <a:p>
            <a:r>
              <a:rPr lang="en-US" altLang="ko-KR" smtClean="0"/>
              <a:t>INFO:HostCleanup:</a:t>
            </a:r>
            <a:endParaRPr lang="en-US" altLang="ko-KR" dirty="0" smtClean="0"/>
          </a:p>
          <a:p>
            <a:r>
              <a:rPr lang="en-US" altLang="ko-KR" smtClean="0"/>
              <a:t>Deleting directories: ['']</a:t>
            </a:r>
            <a:endParaRPr lang="en-US" altLang="ko-KR" dirty="0" smtClean="0"/>
          </a:p>
          <a:p>
            <a:r>
              <a:rPr lang="en-US" altLang="ko-KR" smtClean="0"/>
              <a:t>INFO:HostCleanup:Path doesn't exists:</a:t>
            </a:r>
            <a:endParaRPr lang="en-US" altLang="ko-KR" dirty="0" smtClean="0"/>
          </a:p>
          <a:p>
            <a:r>
              <a:rPr lang="en-US" altLang="ko-KR" smtClean="0"/>
              <a:t>INFO:HostCleanup:</a:t>
            </a:r>
            <a:endParaRPr lang="en-US" altLang="ko-KR" dirty="0" smtClean="0"/>
          </a:p>
          <a:p>
            <a:r>
              <a:rPr lang="en-US" altLang="ko-KR" smtClean="0"/>
              <a:t>Deleting additional directories: ['']</a:t>
            </a:r>
            <a:endParaRPr lang="en-US" altLang="ko-KR" dirty="0" smtClean="0"/>
          </a:p>
          <a:p>
            <a:r>
              <a:rPr lang="en-US" altLang="ko-KR" smtClean="0"/>
              <a:t>INFO:HostCleanup:</a:t>
            </a:r>
            <a:endParaRPr lang="en-US" altLang="ko-KR" dirty="0" smtClean="0"/>
          </a:p>
          <a:p>
            <a:r>
              <a:rPr lang="en-US" altLang="ko-KR" smtClean="0"/>
              <a:t>Erasing alternatives:{'symlink_list': [''], 'target_list': ['']}</a:t>
            </a:r>
            <a:endParaRPr lang="en-US" altLang="ko-KR" dirty="0" smtClean="0"/>
          </a:p>
          <a:p>
            <a:endParaRPr lang="en-US" altLang="ko-KR" dirty="0" smtClean="0"/>
          </a:p>
          <a:p>
            <a:r>
              <a:rPr lang="en-US" altLang="ko-KR" smtClean="0"/>
              <a:t>INFO:HostCleanup:Path doesn't exists:</a:t>
            </a:r>
            <a:endParaRPr lang="en-US" altLang="ko-KR" dirty="0" smtClean="0"/>
          </a:p>
          <a:p>
            <a:r>
              <a:rPr lang="en-US" altLang="ko-KR" smtClean="0"/>
              <a:t>INFO:HostCleanup:Clean-up completed. The output is at /var/lib/ambari-agent/data/hostcleanup.result</a:t>
            </a:r>
            <a:endParaRPr lang="en-US" altLang="ko-KR" dirty="0" smtClean="0"/>
          </a:p>
          <a:p>
            <a:r>
              <a:rPr lang="en-US" altLang="ko-KR" smtClean="0"/>
              <a:t>[root@s1.101b.ss.com /usr/lib/ambari-agent/lib/ambari_agent]</a:t>
            </a:r>
            <a:endParaRPr lang="en-US" altLang="ko-KR" dirty="0" smtClean="0"/>
          </a:p>
          <a:p>
            <a:endParaRPr lang="en-US" altLang="ko-KR" dirty="0" smtClean="0"/>
          </a:p>
          <a:p>
            <a:r>
              <a:rPr lang="en-US" altLang="ko-KR" smtClean="0"/>
              <a:t>[root@s1.101b.ss.com /usr/lib]vi /etc/rc.d/rc.local</a:t>
            </a:r>
            <a:endParaRPr lang="en-US" altLang="ko-KR" dirty="0" smtClean="0"/>
          </a:p>
          <a:p>
            <a:r>
              <a:rPr lang="en-US" altLang="ko-KR" smtClean="0"/>
              <a:t>#!/bin/sh</a:t>
            </a:r>
            <a:endParaRPr lang="en-US" altLang="ko-KR" dirty="0" smtClean="0"/>
          </a:p>
          <a:p>
            <a:r>
              <a:rPr lang="en-US" altLang="ko-KR" smtClean="0"/>
              <a:t>#</a:t>
            </a:r>
            <a:endParaRPr lang="en-US" altLang="ko-KR" dirty="0" smtClean="0"/>
          </a:p>
          <a:p>
            <a:r>
              <a:rPr lang="en-US" altLang="ko-KR" smtClean="0"/>
              <a:t># This script will be executed *after* all the other init scripts.</a:t>
            </a:r>
            <a:endParaRPr lang="en-US" altLang="ko-KR" dirty="0" smtClean="0"/>
          </a:p>
          <a:p>
            <a:r>
              <a:rPr lang="en-US" altLang="ko-KR" smtClean="0"/>
              <a:t># You can put your own initialization stuff in here if you don't</a:t>
            </a:r>
            <a:endParaRPr lang="en-US" altLang="ko-KR" dirty="0" smtClean="0"/>
          </a:p>
          <a:p>
            <a:r>
              <a:rPr lang="en-US" altLang="ko-KR" smtClean="0"/>
              <a:t># want to do the full Sys V style init stuff.</a:t>
            </a:r>
            <a:endParaRPr lang="en-US" altLang="ko-KR" dirty="0" smtClean="0"/>
          </a:p>
          <a:p>
            <a:endParaRPr lang="en-US" altLang="ko-KR" dirty="0" smtClean="0"/>
          </a:p>
          <a:p>
            <a:r>
              <a:rPr lang="en-US" altLang="ko-KR" smtClean="0"/>
              <a:t>touch /var/lock/subsys/local</a:t>
            </a:r>
            <a:endParaRPr lang="en-US" altLang="ko-KR" dirty="0" smtClean="0"/>
          </a:p>
          <a:p>
            <a:endParaRPr lang="en-US" altLang="ko-KR" dirty="0" smtClean="0"/>
          </a:p>
          <a:p>
            <a:r>
              <a:rPr lang="en-US" altLang="ko-KR" smtClean="0"/>
              <a:t># Disable THP</a:t>
            </a:r>
            <a:endParaRPr lang="en-US" altLang="ko-KR" dirty="0" smtClean="0"/>
          </a:p>
          <a:p>
            <a:r>
              <a:rPr lang="en-US" altLang="ko-KR" smtClean="0"/>
              <a:t>if [[ -f "/sys/kernel/mm/transparent_hugepage/enabled" ]]; then</a:t>
            </a:r>
            <a:endParaRPr lang="en-US" altLang="ko-KR" dirty="0" smtClean="0"/>
          </a:p>
          <a:p>
            <a:r>
              <a:rPr lang="en-US" altLang="ko-KR" smtClean="0"/>
              <a:t>echo never &gt; /sys/kernel/mm/transparent_hugepage/enabled</a:t>
            </a:r>
            <a:endParaRPr lang="en-US" altLang="ko-KR" dirty="0" smtClean="0"/>
          </a:p>
          <a:p>
            <a:r>
              <a:rPr lang="en-US" altLang="ko-KR" smtClean="0"/>
              <a:t>fi</a:t>
            </a:r>
            <a:endParaRPr lang="en-US" altLang="ko-KR" dirty="0" smtClean="0"/>
          </a:p>
          <a:p>
            <a:r>
              <a:rPr lang="en-US" altLang="ko-KR" smtClean="0"/>
              <a:t>if [[ -f "/sys/kernel/mm/transparent_hugepage/defrag" ]]; then</a:t>
            </a:r>
            <a:endParaRPr lang="en-US" altLang="ko-KR" dirty="0" smtClean="0"/>
          </a:p>
          <a:p>
            <a:r>
              <a:rPr lang="en-US" altLang="ko-KR" smtClean="0"/>
              <a:t>echo never &gt; /sys/kernel/mm/transparent_hugepage/defrag</a:t>
            </a:r>
            <a:endParaRPr lang="en-US" altLang="ko-KR" dirty="0" smtClean="0"/>
          </a:p>
          <a:p>
            <a:r>
              <a:rPr lang="en-US" altLang="ko-KR" smtClean="0"/>
              <a:t>fi</a:t>
            </a:r>
            <a:endParaRPr lang="en-US" altLang="ko-KR" dirty="0" smtClean="0"/>
          </a:p>
          <a:p>
            <a:endParaRPr lang="en-US" altLang="ko-KR" dirty="0" smtClean="0"/>
          </a:p>
          <a:p>
            <a:r>
              <a:rPr lang="en-US" altLang="ko-KR" smtClean="0"/>
              <a:t>[root@hdp.106r.samsung.com /var/log/ambari-agent]tail -f ambari-agent.log</a:t>
            </a:r>
            <a:endParaRPr lang="en-US" altLang="ko-KR" dirty="0" smtClean="0"/>
          </a:p>
          <a:p>
            <a:r>
              <a:rPr lang="en-US" altLang="ko-KR" smtClean="0"/>
              <a:t>INFO 2017-12-12 05:46:20,639 NetUtil.py:60 - Connecting to https://hdp.106r.samsung.com:8440/ca</a:t>
            </a:r>
            <a:endParaRPr lang="en-US" altLang="ko-KR" dirty="0" smtClean="0"/>
          </a:p>
          <a:p>
            <a:r>
              <a:rPr lang="en-US" altLang="ko-KR" smtClean="0"/>
              <a:t>ERROR 2017-12-12 05:46:20,708 NetUtil.py:84 - [Errno 1] _ssl.c:492: error:100AE081:elliptic curve routines:EC_GROUP_new_by_curve_name:unknown group</a:t>
            </a:r>
            <a:endParaRPr lang="en-US" altLang="ko-KR" dirty="0" smtClean="0"/>
          </a:p>
          <a:p>
            <a:r>
              <a:rPr lang="en-US" altLang="ko-KR" smtClean="0"/>
              <a:t>ERROR 2017-12-12 05:46:20,708 NetUtil.py:85 - SSLError: Failed to connect. Please check openssl library versions.</a:t>
            </a:r>
            <a:endParaRPr lang="en-US" altLang="ko-KR" dirty="0" smtClean="0"/>
          </a:p>
          <a:p>
            <a:r>
              <a:rPr lang="en-US" altLang="ko-KR" smtClean="0"/>
              <a:t>Refer to: https://bugzilla.redhat.com/show_bug.cgi?id=1022468 for more details.</a:t>
            </a:r>
            <a:endParaRPr lang="en-US" altLang="ko-KR" dirty="0" smtClean="0"/>
          </a:p>
          <a:p>
            <a:r>
              <a:rPr lang="en-US" altLang="ko-KR" smtClean="0"/>
              <a:t>WARNING 2017-12-12 05:46:20,708 NetUtil.py:112 - Server at https://hdp.106r.samsung.com:8440 is not reachable, sleeping for 10 seconds...</a:t>
            </a:r>
            <a:endParaRPr lang="en-US" altLang="ko-KR" dirty="0" smtClean="0"/>
          </a:p>
          <a:p>
            <a:r>
              <a:rPr lang="en-US" altLang="ko-KR" smtClean="0"/>
              <a:t>INFO 2017-12-12 05:46:30,708 NetUtil.py:60 - Connecting to https://hdp.106r.samsung.com:8440/ca</a:t>
            </a:r>
            <a:endParaRPr lang="en-US" altLang="ko-KR" dirty="0" smtClean="0"/>
          </a:p>
          <a:p>
            <a:r>
              <a:rPr lang="en-US" altLang="ko-KR" smtClean="0"/>
              <a:t>ERROR 2017-12-12 05:46:30,776 NetUtil.py:84 - [Errno 1] _ssl.c:492: error:100AE081:elliptic curve routines:EC_GROUP_new_by_curve_name:unknown group</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16</a:t>
            </a:r>
            <a:endParaRPr lang="ko-KR" altLang="en-US"/>
          </a:p>
        </p:txBody>
      </p:sp>
    </p:spTree>
    <p:extLst>
      <p:ext uri="{BB962C8B-B14F-4D97-AF65-F5344CB8AC3E}">
        <p14:creationId xmlns:p14="http://schemas.microsoft.com/office/powerpoint/2010/main" val="21237070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19</a:t>
            </a:r>
            <a:endParaRPr lang="ko-KR" altLang="en-US"/>
          </a:p>
        </p:txBody>
      </p:sp>
    </p:spTree>
    <p:extLst>
      <p:ext uri="{BB962C8B-B14F-4D97-AF65-F5344CB8AC3E}">
        <p14:creationId xmlns:p14="http://schemas.microsoft.com/office/powerpoint/2010/main" val="8949601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http://h.201s.samsung.com:8080/views/ADMIN_VIEW/2.7.3.0/INSTANCE/#/stackVersions</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27</a:t>
            </a:r>
            <a:endParaRPr lang="ko-KR" altLang="en-US"/>
          </a:p>
        </p:txBody>
      </p:sp>
    </p:spTree>
    <p:extLst>
      <p:ext uri="{BB962C8B-B14F-4D97-AF65-F5344CB8AC3E}">
        <p14:creationId xmlns:p14="http://schemas.microsoft.com/office/powerpoint/2010/main" val="28047096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28</a:t>
            </a:r>
            <a:endParaRPr lang="ko-KR" altLang="en-US"/>
          </a:p>
        </p:txBody>
      </p:sp>
    </p:spTree>
    <p:extLst>
      <p:ext uri="{BB962C8B-B14F-4D97-AF65-F5344CB8AC3E}">
        <p14:creationId xmlns:p14="http://schemas.microsoft.com/office/powerpoint/2010/main" val="19864893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29</a:t>
            </a:r>
            <a:endParaRPr lang="ko-KR" altLang="en-US"/>
          </a:p>
        </p:txBody>
      </p:sp>
    </p:spTree>
    <p:extLst>
      <p:ext uri="{BB962C8B-B14F-4D97-AF65-F5344CB8AC3E}">
        <p14:creationId xmlns:p14="http://schemas.microsoft.com/office/powerpoint/2010/main" val="36170480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30</a:t>
            </a:r>
            <a:endParaRPr lang="ko-KR" altLang="en-US"/>
          </a:p>
        </p:txBody>
      </p:sp>
    </p:spTree>
    <p:extLst>
      <p:ext uri="{BB962C8B-B14F-4D97-AF65-F5344CB8AC3E}">
        <p14:creationId xmlns:p14="http://schemas.microsoft.com/office/powerpoint/2010/main" val="1000173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31</a:t>
            </a:r>
            <a:endParaRPr lang="ko-KR" altLang="en-US"/>
          </a:p>
        </p:txBody>
      </p:sp>
    </p:spTree>
    <p:extLst>
      <p:ext uri="{BB962C8B-B14F-4D97-AF65-F5344CB8AC3E}">
        <p14:creationId xmlns:p14="http://schemas.microsoft.com/office/powerpoint/2010/main" val="1924625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When building Square development environment, hostname was built without changing it.</a:t>
            </a:r>
            <a:endParaRPr lang="en-US" altLang="ko-KR" dirty="0" smtClean="0"/>
          </a:p>
          <a:p>
            <a:endParaRPr lang="en-US" altLang="ko-KR" dirty="0" smtClean="0"/>
          </a:p>
          <a:p>
            <a:r>
              <a:rPr lang="en-US" altLang="ko-KR" smtClean="0"/>
              <a:t>[epsvc@sp_sq_dev_an2_me_hdp_01 /etc/yum.repos.d]hostname</a:t>
            </a:r>
            <a:endParaRPr lang="en-US" altLang="ko-KR" dirty="0" smtClean="0"/>
          </a:p>
          <a:p>
            <a:r>
              <a:rPr lang="en-US" altLang="ko-KR" smtClean="0"/>
              <a:t>ip-10-4-61-31.ap-northeast-2.compute.internal</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3</a:t>
            </a:r>
            <a:endParaRPr lang="ko-KR" altLang="en-US"/>
          </a:p>
        </p:txBody>
      </p:sp>
    </p:spTree>
    <p:extLst>
      <p:ext uri="{BB962C8B-B14F-4D97-AF65-F5344CB8AC3E}">
        <p14:creationId xmlns:p14="http://schemas.microsoft.com/office/powerpoint/2010/main" val="40921984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32</a:t>
            </a:r>
            <a:endParaRPr lang="ko-KR" altLang="en-US"/>
          </a:p>
        </p:txBody>
      </p:sp>
    </p:spTree>
    <p:extLst>
      <p:ext uri="{BB962C8B-B14F-4D97-AF65-F5344CB8AC3E}">
        <p14:creationId xmlns:p14="http://schemas.microsoft.com/office/powerpoint/2010/main" val="4329242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33</a:t>
            </a:r>
            <a:endParaRPr lang="ko-KR" altLang="en-US"/>
          </a:p>
        </p:txBody>
      </p:sp>
    </p:spTree>
    <p:extLst>
      <p:ext uri="{BB962C8B-B14F-4D97-AF65-F5344CB8AC3E}">
        <p14:creationId xmlns:p14="http://schemas.microsoft.com/office/powerpoint/2010/main" val="40782886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34</a:t>
            </a:r>
            <a:endParaRPr lang="ko-KR" altLang="en-US"/>
          </a:p>
        </p:txBody>
      </p:sp>
    </p:spTree>
    <p:extLst>
      <p:ext uri="{BB962C8B-B14F-4D97-AF65-F5344CB8AC3E}">
        <p14:creationId xmlns:p14="http://schemas.microsoft.com/office/powerpoint/2010/main" val="40918780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35</a:t>
            </a:r>
            <a:endParaRPr lang="ko-KR" altLang="en-US"/>
          </a:p>
        </p:txBody>
      </p:sp>
    </p:spTree>
    <p:extLst>
      <p:ext uri="{BB962C8B-B14F-4D97-AF65-F5344CB8AC3E}">
        <p14:creationId xmlns:p14="http://schemas.microsoft.com/office/powerpoint/2010/main" val="21053172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36</a:t>
            </a:r>
            <a:endParaRPr lang="ko-KR" altLang="en-US"/>
          </a:p>
        </p:txBody>
      </p:sp>
    </p:spTree>
    <p:extLst>
      <p:ext uri="{BB962C8B-B14F-4D97-AF65-F5344CB8AC3E}">
        <p14:creationId xmlns:p14="http://schemas.microsoft.com/office/powerpoint/2010/main" val="27793112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37</a:t>
            </a:r>
            <a:endParaRPr lang="ko-KR" altLang="en-US"/>
          </a:p>
        </p:txBody>
      </p:sp>
    </p:spTree>
    <p:extLst>
      <p:ext uri="{BB962C8B-B14F-4D97-AF65-F5344CB8AC3E}">
        <p14:creationId xmlns:p14="http://schemas.microsoft.com/office/powerpoint/2010/main" val="10774138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38</a:t>
            </a:r>
            <a:endParaRPr lang="ko-KR" altLang="en-US"/>
          </a:p>
        </p:txBody>
      </p:sp>
    </p:spTree>
    <p:extLst>
      <p:ext uri="{BB962C8B-B14F-4D97-AF65-F5344CB8AC3E}">
        <p14:creationId xmlns:p14="http://schemas.microsoft.com/office/powerpoint/2010/main" val="35609000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39</a:t>
            </a:r>
            <a:endParaRPr lang="ko-KR" altLang="en-US"/>
          </a:p>
        </p:txBody>
      </p:sp>
    </p:spTree>
    <p:extLst>
      <p:ext uri="{BB962C8B-B14F-4D97-AF65-F5344CB8AC3E}">
        <p14:creationId xmlns:p14="http://schemas.microsoft.com/office/powerpoint/2010/main" val="7038098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40</a:t>
            </a:r>
            <a:endParaRPr lang="ko-KR" altLang="en-US"/>
          </a:p>
        </p:txBody>
      </p:sp>
    </p:spTree>
    <p:extLst>
      <p:ext uri="{BB962C8B-B14F-4D97-AF65-F5344CB8AC3E}">
        <p14:creationId xmlns:p14="http://schemas.microsoft.com/office/powerpoint/2010/main" val="5680490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41</a:t>
            </a:r>
            <a:endParaRPr lang="ko-KR" altLang="en-US"/>
          </a:p>
        </p:txBody>
      </p:sp>
    </p:spTree>
    <p:extLst>
      <p:ext uri="{BB962C8B-B14F-4D97-AF65-F5344CB8AC3E}">
        <p14:creationId xmlns:p14="http://schemas.microsoft.com/office/powerpoint/2010/main" val="9663997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4</a:t>
            </a:r>
            <a:endParaRPr lang="ko-KR" altLang="en-US"/>
          </a:p>
        </p:txBody>
      </p:sp>
    </p:spTree>
    <p:extLst>
      <p:ext uri="{BB962C8B-B14F-4D97-AF65-F5344CB8AC3E}">
        <p14:creationId xmlns:p14="http://schemas.microsoft.com/office/powerpoint/2010/main" val="7299438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42</a:t>
            </a:r>
            <a:endParaRPr lang="ko-KR" altLang="en-US"/>
          </a:p>
        </p:txBody>
      </p:sp>
    </p:spTree>
    <p:extLst>
      <p:ext uri="{BB962C8B-B14F-4D97-AF65-F5344CB8AC3E}">
        <p14:creationId xmlns:p14="http://schemas.microsoft.com/office/powerpoint/2010/main" val="34207673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43</a:t>
            </a:r>
            <a:endParaRPr lang="ko-KR" altLang="en-US"/>
          </a:p>
        </p:txBody>
      </p:sp>
    </p:spTree>
    <p:extLst>
      <p:ext uri="{BB962C8B-B14F-4D97-AF65-F5344CB8AC3E}">
        <p14:creationId xmlns:p14="http://schemas.microsoft.com/office/powerpoint/2010/main" val="36232266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[Create as a script]</a:t>
            </a:r>
            <a:endParaRPr lang="en-US" altLang="ko-KR" dirty="0" smtClean="0"/>
          </a:p>
          <a:p>
            <a:r>
              <a:rPr lang="en-US" altLang="ko-KR" smtClean="0"/>
              <a:t>hbase@s1.101b.ss.com:/home/hbase/schema/smail-bms&gt; ./m_init_queue_tables.sh</a:t>
            </a:r>
            <a:endParaRPr lang="en-US" altLang="ko-KR" dirty="0" smtClean="0"/>
          </a:p>
          <a:p>
            <a:r>
              <a:rPr lang="en-US" altLang="ko-KR" smtClean="0"/>
              <a:t>Schema version : 0.1.0.0</a:t>
            </a:r>
            <a:endParaRPr lang="en-US" altLang="ko-KR" dirty="0" smtClean="0"/>
          </a:p>
          <a:p>
            <a:r>
              <a:rPr lang="en-US" altLang="ko-KR" smtClean="0"/>
              <a:t>Initializing tables....</a:t>
            </a:r>
            <a:endParaRPr lang="en-US" altLang="ko-KR" dirty="0" smtClean="0"/>
          </a:p>
          <a:p>
            <a:endParaRPr lang="en-US" altLang="ko-KR" dirty="0" smtClean="0"/>
          </a:p>
          <a:p>
            <a:r>
              <a:rPr lang="en-US" altLang="ko-KR" smtClean="0"/>
              <a:t>hbase@s1.101b.ss.com:/home/hbase&gt; hbase shell</a:t>
            </a:r>
            <a:endParaRPr lang="en-US" altLang="ko-KR" dirty="0" smtClean="0"/>
          </a:p>
          <a:p>
            <a:r>
              <a:rPr lang="en-US" altLang="ko-KR" smtClean="0"/>
              <a:t>Error: Could not find or load main class org.jruby.Main</a:t>
            </a:r>
            <a:endParaRPr lang="en-US" altLang="ko-KR" dirty="0" smtClean="0"/>
          </a:p>
          <a:p>
            <a:endParaRPr lang="en-US" altLang="ko-KR" dirty="0" smtClean="0"/>
          </a:p>
          <a:p>
            <a:pPr marL="171450" indent="-171450">
              <a:buFont typeface="Wingdings" panose="05000000000000000000" pitchFamily="2" charset="2"/>
              <a:buChar char="à"/>
            </a:pPr>
            <a:r>
              <a:rPr lang="en-US" altLang="ko-KR" smtClean="0">
                <a:sym typeface="Wingdings" panose="05000000000000000000" pitchFamily="2" charset="2"/>
              </a:rPr>
              <a:t>[root@s1.101b.ss.com /usr/hdp/2.6.4.0-91/hbase/lib/ruby]mv jruby-complete-1.6.8.jar ../</a:t>
            </a:r>
            <a:endParaRPr lang="en-US" altLang="ko-KR" dirty="0" smtClean="0">
              <a:sym typeface="Wingdings" panose="05000000000000000000" pitchFamily="2" charset="2"/>
            </a:endParaRPr>
          </a:p>
          <a:p>
            <a:pPr marL="171450" indent="-171450">
              <a:buFont typeface="Wingdings" panose="05000000000000000000" pitchFamily="2" charset="2"/>
              <a:buChar char="à"/>
            </a:pPr>
            <a:endParaRPr lang="en-US" altLang="ko-KR" dirty="0" smtClean="0">
              <a:sym typeface="Wingdings" panose="05000000000000000000" pitchFamily="2" charset="2"/>
            </a:endParaRPr>
          </a:p>
          <a:p>
            <a:pPr marL="0" indent="0">
              <a:buFont typeface="Wingdings" panose="05000000000000000000" pitchFamily="2" charset="2"/>
              <a:buNone/>
            </a:pPr>
            <a:r>
              <a:rPr lang="en-US" altLang="ko-KR" smtClean="0"/>
              <a:t>hbase@s1.101b.ss.com:/home/hbase/schema/smail-bms&gt; ./m_init_queue_tables.sh</a:t>
            </a:r>
            <a:endParaRPr lang="en-US" altLang="ko-KR" dirty="0" smtClean="0"/>
          </a:p>
          <a:p>
            <a:pPr marL="0" indent="0">
              <a:buFont typeface="Wingdings" panose="05000000000000000000" pitchFamily="2" charset="2"/>
              <a:buNone/>
            </a:pPr>
            <a:r>
              <a:rPr lang="en-US" altLang="ko-KR" smtClean="0"/>
              <a:t>Schema version : 0.1.0.0</a:t>
            </a:r>
            <a:endParaRPr lang="en-US" altLang="ko-KR" dirty="0" smtClean="0"/>
          </a:p>
          <a:p>
            <a:pPr marL="0" indent="0">
              <a:buFont typeface="Wingdings" panose="05000000000000000000" pitchFamily="2" charset="2"/>
              <a:buNone/>
            </a:pPr>
            <a:r>
              <a:rPr lang="en-US" altLang="ko-KR" smtClean="0"/>
              <a:t>Initializing tables....</a:t>
            </a:r>
            <a:endParaRPr lang="en-US" altLang="ko-KR" dirty="0" smtClean="0"/>
          </a:p>
          <a:p>
            <a:pPr marL="0" indent="0">
              <a:buFont typeface="Wingdings" panose="05000000000000000000" pitchFamily="2" charset="2"/>
              <a:buNone/>
            </a:pPr>
            <a:r>
              <a:rPr lang="en-US" altLang="ko-KR" smtClean="0"/>
              <a:t>Creating MMQ_tBms...</a:t>
            </a:r>
            <a:endParaRPr lang="en-US" altLang="ko-KR" dirty="0" smtClean="0"/>
          </a:p>
          <a:p>
            <a:pPr marL="0" indent="0">
              <a:buFont typeface="Wingdings" panose="05000000000000000000" pitchFamily="2" charset="2"/>
              <a:buNone/>
            </a:pPr>
            <a:endParaRPr lang="en-US" altLang="ko-KR" dirty="0" smtClean="0"/>
          </a:p>
          <a:p>
            <a:pPr marL="0" indent="0">
              <a:buFont typeface="Wingdings" panose="05000000000000000000" pitchFamily="2" charset="2"/>
              <a:buNone/>
            </a:pPr>
            <a:r>
              <a:rPr lang="en-US" altLang="ko-KR" smtClean="0"/>
              <a:t>Creating MMQ_tQueue...</a:t>
            </a:r>
            <a:endParaRPr lang="en-US" altLang="ko-KR" dirty="0" smtClean="0"/>
          </a:p>
          <a:p>
            <a:pPr marL="0" indent="0">
              <a:buFont typeface="Wingdings" panose="05000000000000000000" pitchFamily="2" charset="2"/>
              <a:buNone/>
            </a:pPr>
            <a:endParaRPr lang="en-US" altLang="ko-KR" dirty="0" smtClean="0"/>
          </a:p>
          <a:p>
            <a:pPr marL="0" indent="0">
              <a:buFont typeface="Wingdings" panose="05000000000000000000" pitchFamily="2" charset="2"/>
              <a:buNone/>
            </a:pPr>
            <a:r>
              <a:rPr lang="en-US" altLang="ko-KR" smtClean="0"/>
              <a:t>Creating MMQ_tMsg...</a:t>
            </a:r>
            <a:endParaRPr lang="en-US" altLang="ko-KR" dirty="0" smtClean="0"/>
          </a:p>
          <a:p>
            <a:pPr marL="0" indent="0">
              <a:buFont typeface="Wingdings" panose="05000000000000000000" pitchFamily="2" charset="2"/>
              <a:buNone/>
            </a:pPr>
            <a:endParaRPr lang="en-US" altLang="ko-KR" dirty="0" smtClean="0"/>
          </a:p>
          <a:p>
            <a:pPr marL="0" indent="0">
              <a:buFont typeface="Wingdings" panose="05000000000000000000" pitchFamily="2" charset="2"/>
              <a:buNone/>
            </a:pPr>
            <a:r>
              <a:rPr lang="en-US" altLang="ko-KR" smtClean="0"/>
              <a:t>Initializing tables done.</a:t>
            </a:r>
            <a:endParaRPr lang="en-US" altLang="ko-KR" dirty="0" smtClean="0"/>
          </a:p>
          <a:p>
            <a:pPr marL="0" indent="0">
              <a:buFont typeface="Wingdings" panose="05000000000000000000" pitchFamily="2" charset="2"/>
              <a:buNone/>
            </a:pPr>
            <a:endParaRPr lang="en-US" altLang="ko-KR" dirty="0" smtClean="0"/>
          </a:p>
          <a:p>
            <a:pPr marL="0" indent="0">
              <a:buFont typeface="Wingdings" panose="05000000000000000000" pitchFamily="2" charset="2"/>
              <a:buNone/>
            </a:pPr>
            <a:endParaRPr lang="en-US" altLang="ko-KR" dirty="0" smtClean="0"/>
          </a:p>
          <a:p>
            <a:pPr marL="0" indent="0">
              <a:buFont typeface="Wingdings" panose="05000000000000000000" pitchFamily="2" charset="2"/>
              <a:buNone/>
            </a:pPr>
            <a:r>
              <a:rPr lang="en-US" altLang="ko-KR" smtClean="0"/>
              <a:t>hbase@s1.101b.ss.com:/home/hbase/schema/smail-irhr&gt; ./m_init_irhr_table.sh</a:t>
            </a:r>
            <a:endParaRPr lang="en-US" altLang="ko-KR" dirty="0" smtClean="0"/>
          </a:p>
          <a:p>
            <a:pPr marL="0" indent="0">
              <a:buFont typeface="Wingdings" panose="05000000000000000000" pitchFamily="2" charset="2"/>
              <a:buNone/>
            </a:pPr>
            <a:r>
              <a:rPr lang="en-US" altLang="ko-KR" smtClean="0"/>
              <a:t>Schema version : 0.1.0.0</a:t>
            </a:r>
            <a:endParaRPr lang="en-US" altLang="ko-KR" dirty="0" smtClean="0"/>
          </a:p>
          <a:p>
            <a:pPr marL="0" indent="0">
              <a:buFont typeface="Wingdings" panose="05000000000000000000" pitchFamily="2" charset="2"/>
              <a:buNone/>
            </a:pPr>
            <a:r>
              <a:rPr lang="en-US" altLang="ko-KR" smtClean="0"/>
              <a:t>Initializing tables....</a:t>
            </a:r>
            <a:endParaRPr lang="en-US" altLang="ko-KR" dirty="0" smtClean="0"/>
          </a:p>
          <a:p>
            <a:pPr marL="0" indent="0">
              <a:buFont typeface="Wingdings" panose="05000000000000000000" pitchFamily="2" charset="2"/>
              <a:buNone/>
            </a:pPr>
            <a:r>
              <a:rPr lang="en-US" altLang="ko-KR" smtClean="0"/>
              <a:t>Creating MME_tIrhrChk...</a:t>
            </a:r>
            <a:endParaRPr lang="en-US" altLang="ko-KR" dirty="0" smtClean="0"/>
          </a:p>
          <a:p>
            <a:pPr marL="0" indent="0">
              <a:buFont typeface="Wingdings" panose="05000000000000000000" pitchFamily="2" charset="2"/>
              <a:buNone/>
            </a:pPr>
            <a:endParaRPr lang="en-US" altLang="ko-KR" dirty="0" smtClean="0"/>
          </a:p>
          <a:p>
            <a:pPr marL="0" indent="0">
              <a:buFont typeface="Wingdings" panose="05000000000000000000" pitchFamily="2" charset="2"/>
              <a:buNone/>
            </a:pPr>
            <a:r>
              <a:rPr lang="en-US" altLang="ko-KR" smtClean="0"/>
              <a:t>Initializing tables done.</a:t>
            </a:r>
            <a:endParaRPr lang="en-US" altLang="ko-KR" dirty="0" smtClean="0"/>
          </a:p>
          <a:p>
            <a:pPr marL="0" indent="0">
              <a:buFont typeface="Wingdings" panose="05000000000000000000" pitchFamily="2" charset="2"/>
              <a:buNone/>
            </a:pPr>
            <a:endParaRPr lang="en-US" altLang="ko-KR" dirty="0" smtClean="0"/>
          </a:p>
          <a:p>
            <a:pPr marL="0" indent="0">
              <a:buFont typeface="Wingdings" panose="05000000000000000000" pitchFamily="2" charset="2"/>
              <a:buNone/>
            </a:pPr>
            <a:r>
              <a:rPr lang="en-US" altLang="ko-KR" smtClean="0"/>
              <a:t>hbase@s1.101b.ss.com:/home/hbase/schema/smail-dal&gt; ./m_init_tables.sh –m</a:t>
            </a:r>
            <a:endParaRPr lang="en-US" altLang="ko-KR" dirty="0" smtClean="0"/>
          </a:p>
          <a:p>
            <a:pPr marL="0" indent="0">
              <a:buFont typeface="Wingdings" panose="05000000000000000000" pitchFamily="2" charset="2"/>
              <a:buNone/>
            </a:pPr>
            <a:r>
              <a:rPr lang="en-US" altLang="ko-KR" smtClean="0"/>
              <a:t>hbase@s1.101b.ss.com:/home/hbase/schema/smail-dal&gt; ./m_init_tables.sh -m</a:t>
            </a:r>
            <a:endParaRPr lang="en-US" altLang="ko-KR" dirty="0" smtClean="0"/>
          </a:p>
          <a:p>
            <a:pPr marL="0" indent="0">
              <a:buFont typeface="Wingdings" panose="05000000000000000000" pitchFamily="2" charset="2"/>
              <a:buNone/>
            </a:pPr>
            <a:r>
              <a:rPr lang="en-US" altLang="ko-KR" smtClean="0"/>
              <a:t>config_dir=/home/hbase/schema/smail-dal</a:t>
            </a:r>
            <a:endParaRPr lang="en-US" altLang="ko-KR" dirty="0" smtClean="0"/>
          </a:p>
          <a:p>
            <a:pPr marL="0" indent="0">
              <a:buFont typeface="Wingdings" panose="05000000000000000000" pitchFamily="2" charset="2"/>
              <a:buNone/>
            </a:pPr>
            <a:r>
              <a:rPr lang="en-US" altLang="ko-KR" smtClean="0"/>
              <a:t>Schema version : 2.0.0</a:t>
            </a:r>
            <a:endParaRPr lang="en-US" altLang="ko-KR" dirty="0" smtClean="0"/>
          </a:p>
          <a:p>
            <a:pPr marL="0" indent="0">
              <a:buFont typeface="Wingdings" panose="05000000000000000000" pitchFamily="2" charset="2"/>
              <a:buNone/>
            </a:pPr>
            <a:r>
              <a:rPr lang="en-US" altLang="ko-KR" smtClean="0"/>
              <a:t>Initializing tables....</a:t>
            </a:r>
            <a:endParaRPr lang="en-US" altLang="ko-KR" dirty="0" smtClean="0"/>
          </a:p>
          <a:p>
            <a:pPr marL="0" indent="0">
              <a:buFont typeface="Wingdings" panose="05000000000000000000" pitchFamily="2" charset="2"/>
              <a:buNone/>
            </a:pPr>
            <a:r>
              <a:rPr lang="en-US" altLang="ko-KR" smtClean="0"/>
              <a:t>Creating MME_tMeta...</a:t>
            </a:r>
            <a:endParaRPr lang="en-US" altLang="ko-KR" dirty="0" smtClean="0"/>
          </a:p>
          <a:p>
            <a:pPr marL="0" indent="0">
              <a:buFont typeface="Wingdings" panose="05000000000000000000" pitchFamily="2" charset="2"/>
              <a:buNone/>
            </a:pPr>
            <a:r>
              <a:rPr lang="en-US" altLang="ko-KR" smtClean="0"/>
              <a:t>Schema metadata initializing...</a:t>
            </a:r>
            <a:endParaRPr lang="en-US" altLang="ko-KR" dirty="0" smtClean="0"/>
          </a:p>
          <a:p>
            <a:pPr marL="0" indent="0">
              <a:buFont typeface="Wingdings" panose="05000000000000000000" pitchFamily="2" charset="2"/>
              <a:buNone/>
            </a:pPr>
            <a:r>
              <a:rPr lang="en-US" altLang="ko-KR" smtClean="0"/>
              <a:t>metadata initializing for MME_tAutoRsps from /home/hbase/schema/smail-dal/MME_tAutoRsps.config</a:t>
            </a:r>
            <a:endParaRPr lang="en-US" altLang="ko-KR" dirty="0" smtClean="0"/>
          </a:p>
          <a:p>
            <a:pPr marL="0" indent="0">
              <a:buFont typeface="Wingdings" panose="05000000000000000000" pitchFamily="2" charset="2"/>
              <a:buNone/>
            </a:pPr>
            <a:r>
              <a:rPr lang="en-US" altLang="ko-KR" smtClean="0"/>
              <a:t>metadata initializing for MME_tCheckRcv from /home/hbase/schema/smail-dal/MME_tCheckRcv.config</a:t>
            </a:r>
            <a:endParaRPr lang="en-US" altLang="ko-KR" dirty="0" smtClean="0"/>
          </a:p>
          <a:p>
            <a:pPr marL="0" indent="0">
              <a:buFont typeface="Wingdings" panose="05000000000000000000" pitchFamily="2" charset="2"/>
              <a:buNone/>
            </a:pPr>
            <a:r>
              <a:rPr lang="en-US" altLang="ko-KR" smtClean="0"/>
              <a:t>metadata initializing for MME_tFileRef from /home/hbase/schema/smail-dal/MME_tFileRef.config</a:t>
            </a:r>
            <a:endParaRPr lang="en-US" altLang="ko-KR" dirty="0" smtClean="0"/>
          </a:p>
          <a:p>
            <a:pPr marL="0" indent="0">
              <a:buFont typeface="Wingdings" panose="05000000000000000000" pitchFamily="2" charset="2"/>
              <a:buNone/>
            </a:pPr>
            <a:r>
              <a:rPr lang="en-US" altLang="ko-KR" smtClean="0"/>
              <a:t>metadata initializing for MME_tSchd from /home/hbase/schema/smail-dal/MME_tSchd.config</a:t>
            </a:r>
            <a:endParaRPr lang="en-US" altLang="ko-KR" dirty="0" smtClean="0"/>
          </a:p>
          <a:p>
            <a:pPr marL="0" indent="0">
              <a:buFont typeface="Wingdings" panose="05000000000000000000" pitchFamily="2" charset="2"/>
              <a:buNone/>
            </a:pPr>
            <a:r>
              <a:rPr lang="en-US" altLang="ko-KR" smtClean="0"/>
              <a:t>metadata initializing for MME_tSchWork from /home/hbase/schema/smail-dal/MME_tSchWork.config</a:t>
            </a:r>
            <a:endParaRPr lang="en-US" altLang="ko-KR" dirty="0" smtClean="0"/>
          </a:p>
          <a:p>
            <a:pPr marL="0" indent="0">
              <a:buFont typeface="Wingdings" panose="05000000000000000000" pitchFamily="2" charset="2"/>
              <a:buNone/>
            </a:pPr>
            <a:r>
              <a:rPr lang="en-US" altLang="ko-KR" smtClean="0"/>
              <a:t>metadata initializing for MML_tDlExpandedList from /home/hbase/schema/smail-dal/MML_tDlExpandedList.config</a:t>
            </a:r>
            <a:endParaRPr lang="en-US" altLang="ko-KR" dirty="0" smtClean="0"/>
          </a:p>
          <a:p>
            <a:pPr marL="0" indent="0">
              <a:buFont typeface="Wingdings" panose="05000000000000000000" pitchFamily="2" charset="2"/>
              <a:buNone/>
            </a:pPr>
            <a:r>
              <a:rPr lang="en-US" altLang="ko-KR" smtClean="0"/>
              <a:t>metadata initializing for MML_tDlMapping from /home/hbase/schema/smail-dal/MML_tDlMapping.config</a:t>
            </a:r>
            <a:endParaRPr lang="en-US" altLang="ko-KR" dirty="0" smtClean="0"/>
          </a:p>
          <a:p>
            <a:pPr marL="0" indent="0">
              <a:buFont typeface="Wingdings" panose="05000000000000000000" pitchFamily="2" charset="2"/>
              <a:buNone/>
            </a:pPr>
            <a:r>
              <a:rPr lang="en-US" altLang="ko-KR" smtClean="0"/>
              <a:t>metadata initializing for MML_tDlSummary from /home/hbase/schema/smail-dal/MML_tDlSummary.config</a:t>
            </a:r>
            <a:endParaRPr lang="en-US" altLang="ko-KR" dirty="0" smtClean="0"/>
          </a:p>
          <a:p>
            <a:pPr marL="0" indent="0">
              <a:buFont typeface="Wingdings" panose="05000000000000000000" pitchFamily="2" charset="2"/>
              <a:buNone/>
            </a:pPr>
            <a:r>
              <a:rPr lang="en-US" altLang="ko-KR" smtClean="0"/>
              <a:t>metadata initializing for MML_tFolder from /home/hbase/schema/smail-dal/MML_tFolder.config</a:t>
            </a:r>
            <a:endParaRPr lang="en-US" altLang="ko-KR" dirty="0" smtClean="0"/>
          </a:p>
          <a:p>
            <a:pPr marL="0" indent="0">
              <a:buFont typeface="Wingdings" panose="05000000000000000000" pitchFamily="2" charset="2"/>
              <a:buNone/>
            </a:pPr>
            <a:r>
              <a:rPr lang="en-US" altLang="ko-KR" smtClean="0"/>
              <a:t>metadata initializing for MML_tMail from /home/hbase/schema/smail-dal/MML_tMail.config</a:t>
            </a:r>
            <a:endParaRPr lang="en-US" altLang="ko-KR" dirty="0" smtClean="0"/>
          </a:p>
          <a:p>
            <a:pPr marL="0" indent="0">
              <a:buFont typeface="Wingdings" panose="05000000000000000000" pitchFamily="2" charset="2"/>
              <a:buNone/>
            </a:pPr>
            <a:r>
              <a:rPr lang="en-US" altLang="ko-KR" smtClean="0"/>
              <a:t>Creating MML_tFolder...</a:t>
            </a:r>
            <a:endParaRPr lang="en-US" altLang="ko-KR" dirty="0" smtClean="0"/>
          </a:p>
          <a:p>
            <a:pPr marL="0" indent="0">
              <a:buFont typeface="Wingdings" panose="05000000000000000000" pitchFamily="2" charset="2"/>
              <a:buNone/>
            </a:pPr>
            <a:r>
              <a:rPr lang="en-US" altLang="ko-KR" smtClean="0"/>
              <a:t>Creating MML_tMail...</a:t>
            </a:r>
            <a:endParaRPr lang="en-US" altLang="ko-KR" dirty="0" smtClean="0"/>
          </a:p>
          <a:p>
            <a:pPr marL="0" indent="0">
              <a:buFont typeface="Wingdings" panose="05000000000000000000" pitchFamily="2" charset="2"/>
              <a:buNone/>
            </a:pPr>
            <a:r>
              <a:rPr lang="en-US" altLang="ko-KR" smtClean="0"/>
              <a:t>Registering Coprocessors to MML_tMail....</a:t>
            </a:r>
            <a:endParaRPr lang="en-US" altLang="ko-KR" dirty="0" smtClean="0"/>
          </a:p>
          <a:p>
            <a:pPr marL="0" indent="0">
              <a:buFont typeface="Wingdings" panose="05000000000000000000" pitchFamily="2" charset="2"/>
              <a:buNone/>
            </a:pPr>
            <a:r>
              <a:rPr lang="en-US" altLang="ko-KR" smtClean="0"/>
              <a:t>Creating MML_iMailIndex...</a:t>
            </a:r>
            <a:endParaRPr lang="en-US" altLang="ko-KR" dirty="0" smtClean="0"/>
          </a:p>
          <a:p>
            <a:pPr marL="0" indent="0">
              <a:buFont typeface="Wingdings" panose="05000000000000000000" pitchFamily="2" charset="2"/>
              <a:buNone/>
            </a:pPr>
            <a:r>
              <a:rPr lang="en-US" altLang="ko-KR" smtClean="0"/>
              <a:t>Registering Coprocessors to MML_iMailIndex....</a:t>
            </a:r>
            <a:endParaRPr lang="en-US" altLang="ko-KR" dirty="0" smtClean="0"/>
          </a:p>
          <a:p>
            <a:pPr marL="0" indent="0">
              <a:buFont typeface="Wingdings" panose="05000000000000000000" pitchFamily="2" charset="2"/>
              <a:buNone/>
            </a:pPr>
            <a:r>
              <a:rPr lang="en-US" altLang="ko-KR" smtClean="0"/>
              <a:t>Creating MME_tAutoRsps...</a:t>
            </a:r>
            <a:endParaRPr lang="en-US" altLang="ko-KR" dirty="0" smtClean="0"/>
          </a:p>
          <a:p>
            <a:pPr marL="0" indent="0">
              <a:buFont typeface="Wingdings" panose="05000000000000000000" pitchFamily="2" charset="2"/>
              <a:buNone/>
            </a:pPr>
            <a:r>
              <a:rPr lang="en-US" altLang="ko-KR" smtClean="0"/>
              <a:t>Creating MME_tCheckRcv...</a:t>
            </a:r>
            <a:endParaRPr lang="en-US" altLang="ko-KR" dirty="0" smtClean="0"/>
          </a:p>
          <a:p>
            <a:pPr marL="0" indent="0">
              <a:buFont typeface="Wingdings" panose="05000000000000000000" pitchFamily="2" charset="2"/>
              <a:buNone/>
            </a:pPr>
            <a:r>
              <a:rPr lang="en-US" altLang="ko-KR" smtClean="0"/>
              <a:t>Creating MME_tSchd...</a:t>
            </a:r>
            <a:endParaRPr lang="en-US" altLang="ko-KR" dirty="0" smtClean="0"/>
          </a:p>
          <a:p>
            <a:pPr marL="0" indent="0">
              <a:buFont typeface="Wingdings" panose="05000000000000000000" pitchFamily="2" charset="2"/>
              <a:buNone/>
            </a:pPr>
            <a:r>
              <a:rPr lang="en-US" altLang="ko-KR" smtClean="0"/>
              <a:t>Creating MME_tSchWork...</a:t>
            </a:r>
            <a:endParaRPr lang="en-US" altLang="ko-KR" dirty="0" smtClean="0"/>
          </a:p>
          <a:p>
            <a:pPr marL="0" indent="0">
              <a:buFont typeface="Wingdings" panose="05000000000000000000" pitchFamily="2" charset="2"/>
              <a:buNone/>
            </a:pPr>
            <a:r>
              <a:rPr lang="en-US" altLang="ko-KR" smtClean="0"/>
              <a:t>Creating MME_tFileRef...</a:t>
            </a:r>
            <a:endParaRPr lang="en-US" altLang="ko-KR" dirty="0" smtClean="0"/>
          </a:p>
          <a:p>
            <a:pPr marL="0" indent="0">
              <a:buFont typeface="Wingdings" panose="05000000000000000000" pitchFamily="2" charset="2"/>
              <a:buNone/>
            </a:pPr>
            <a:r>
              <a:rPr lang="en-US" altLang="ko-KR" smtClean="0"/>
              <a:t>Creating MML_tDlSummary...</a:t>
            </a:r>
            <a:endParaRPr lang="en-US" altLang="ko-KR" dirty="0" smtClean="0"/>
          </a:p>
          <a:p>
            <a:pPr marL="0" indent="0">
              <a:buFont typeface="Wingdings" panose="05000000000000000000" pitchFamily="2" charset="2"/>
              <a:buNone/>
            </a:pPr>
            <a:r>
              <a:rPr lang="en-US" altLang="ko-KR" smtClean="0"/>
              <a:t>Creating ...</a:t>
            </a:r>
            <a:endParaRPr lang="en-US" altLang="ko-KR" dirty="0" smtClean="0"/>
          </a:p>
          <a:p>
            <a:pPr marL="0" indent="0">
              <a:buFont typeface="Wingdings" panose="05000000000000000000" pitchFamily="2" charset="2"/>
              <a:buNone/>
            </a:pPr>
            <a:r>
              <a:rPr lang="en-US" altLang="ko-KR" smtClean="0"/>
              <a:t>Creating MML_tDlMapping...</a:t>
            </a:r>
            <a:endParaRPr lang="en-US" altLang="ko-KR" dirty="0" smtClean="0"/>
          </a:p>
          <a:p>
            <a:pPr marL="0" indent="0">
              <a:buFont typeface="Wingdings" panose="05000000000000000000" pitchFamily="2" charset="2"/>
              <a:buNone/>
            </a:pPr>
            <a:r>
              <a:rPr lang="en-US" altLang="ko-KR" smtClean="0"/>
              <a:t>Initializing tables done.</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44</a:t>
            </a:r>
            <a:endParaRPr lang="ko-KR" altLang="en-US"/>
          </a:p>
        </p:txBody>
      </p:sp>
    </p:spTree>
    <p:extLst>
      <p:ext uri="{BB962C8B-B14F-4D97-AF65-F5344CB8AC3E}">
        <p14:creationId xmlns:p14="http://schemas.microsoft.com/office/powerpoint/2010/main" val="40099174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You can check what table is in the list</a:t>
            </a:r>
            <a:endParaRPr lang="en-US" altLang="ko-KR" dirty="0" smtClean="0"/>
          </a:p>
          <a:p>
            <a:r>
              <a:rPr lang="en-US" altLang="ko-KR" smtClean="0"/>
              <a:t>Check Scan ‘ Table Name ’ data</a:t>
            </a:r>
            <a:endParaRPr lang="en-US" altLang="ko-KR" baseline="0" dirty="0" smtClean="0"/>
          </a:p>
          <a:p>
            <a:r>
              <a:rPr lang="en-US" altLang="ko-KR" smtClean="0"/>
              <a:t>Check table settings with Describe ‘ Table Name ’.</a:t>
            </a:r>
            <a:endParaRPr lang="en-US" altLang="ko-KR" dirty="0" smtClean="0"/>
          </a:p>
          <a:p>
            <a:r>
              <a:rPr lang="en-US" altLang="ko-KR" smtClean="0"/>
              <a:t>hbase(main):052:0* describe 'MML_iMailIndex'</a:t>
            </a:r>
            <a:endParaRPr lang="en-US" altLang="ko-KR" dirty="0" smtClean="0"/>
          </a:p>
          <a:p>
            <a:r>
              <a:rPr lang="en-US" altLang="ko-KR" smtClean="0"/>
              <a:t>Table MML_iMailIndex is ENABLED</a:t>
            </a:r>
            <a:endParaRPr lang="en-US" altLang="ko-KR" dirty="0" smtClean="0"/>
          </a:p>
          <a:p>
            <a:r>
              <a:rPr lang="en-US" altLang="ko-KR" smtClean="0"/>
              <a:t>MML_iMailIndex, {TABLE_ATTRIBUTES =&gt; {coprocessor$1 =&gt; '|net.samsung.smail.dal.index.coprocessor.region.scanner.IndexScanner|1001|'}</a:t>
            </a:r>
            <a:endParaRPr lang="en-US" altLang="ko-KR" dirty="0" smtClean="0"/>
          </a:p>
          <a:p>
            <a:r>
              <a:rPr lang="en-US" altLang="ko-KR" smtClean="0"/>
              <a:t>COLUMN FAMILIES DESCRIPTION</a:t>
            </a:r>
            <a:endParaRPr lang="en-US" altLang="ko-KR" dirty="0" smtClean="0"/>
          </a:p>
          <a:p>
            <a:r>
              <a:rPr lang="en-US" altLang="ko-KR" smtClean="0"/>
              <a:t>{NAME =&gt; 'd', VERSIONS =&gt; '1', EVICT_BLOCKS_ON_CLOSE =&gt; 'false', NEW_VERSION_BEHAVIOR =&gt; 'false', KEEP_DELETED_CELLS =&gt; 'FALSE', CACHE_DATA_ON_WRITE =&gt; 'false', DATA_BLOCK_ENCODING =&gt; 'NONE', TTL =&gt; 'FOREVER', MIN_VERSIONS =&gt; '0', REPLICATION_SCOPE =&gt; '0',</a:t>
            </a:r>
            <a:endParaRPr lang="en-US" altLang="ko-KR" dirty="0" smtClean="0"/>
          </a:p>
          <a:p>
            <a:r>
              <a:rPr lang="en-US" altLang="ko-KR" smtClean="0"/>
              <a:t>BLOOMFILTER =&gt; 'ROW', CACHE_INDEX_ON_WRITE =&gt; 'false', IN_MEMORY =&gt; 'false', CACHE_BLOOMS_ON_WRITE =&gt; 'false', PREFETCH_BLOCKS_ON_OPEN =&gt; 'false', COMPRESSION =&gt; 'SNAPPY', BLOCKCACHE =&gt; 'true', BLOCKSIZE =&gt; '65536'}</a:t>
            </a:r>
            <a:endParaRPr lang="en-US" altLang="ko-KR" dirty="0" smtClean="0"/>
          </a:p>
          <a:p>
            <a:r>
              <a:rPr lang="en-US" altLang="ko-KR" smtClean="0"/>
              <a:t>1 row(s)</a:t>
            </a:r>
            <a:endParaRPr lang="en-US" altLang="ko-KR" dirty="0" smtClean="0"/>
          </a:p>
          <a:p>
            <a:r>
              <a:rPr lang="en-US" altLang="ko-KR" smtClean="0"/>
              <a:t>Took 0.0154 seconds</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45</a:t>
            </a:r>
            <a:endParaRPr lang="ko-KR" altLang="en-US"/>
          </a:p>
        </p:txBody>
      </p:sp>
    </p:spTree>
    <p:extLst>
      <p:ext uri="{BB962C8B-B14F-4D97-AF65-F5344CB8AC3E}">
        <p14:creationId xmlns:p14="http://schemas.microsoft.com/office/powerpoint/2010/main" val="2018159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5</a:t>
            </a:r>
            <a:endParaRPr lang="ko-KR" altLang="en-US"/>
          </a:p>
        </p:txBody>
      </p:sp>
    </p:spTree>
    <p:extLst>
      <p:ext uri="{BB962C8B-B14F-4D97-AF65-F5344CB8AC3E}">
        <p14:creationId xmlns:p14="http://schemas.microsoft.com/office/powerpoint/2010/main" val="24586427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r>
              <a:rPr lang="en-US" altLang="ko-KR" smtClean="0"/>
              <a:t>7</a:t>
            </a:r>
            <a:endParaRPr lang="ko-KR" altLang="en-US"/>
          </a:p>
        </p:txBody>
      </p:sp>
    </p:spTree>
    <p:extLst>
      <p:ext uri="{BB962C8B-B14F-4D97-AF65-F5344CB8AC3E}">
        <p14:creationId xmlns:p14="http://schemas.microsoft.com/office/powerpoint/2010/main" val="671874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/usr/java/jdk1.8.0_141</a:t>
            </a:r>
            <a:endParaRPr lang="en-US" altLang="ko-KR" dirty="0" smtClean="0"/>
          </a:p>
          <a:p>
            <a:endParaRPr lang="en-US" altLang="ko-KR" dirty="0" smtClean="0"/>
          </a:p>
          <a:p>
            <a:r>
              <a:rPr lang="en-US" altLang="ko-KR" smtClean="0"/>
              <a:t>Validating JDK on Ambari Server...done.</a:t>
            </a:r>
            <a:endParaRPr lang="en-US" altLang="ko-KR" dirty="0" smtClean="0"/>
          </a:p>
          <a:p>
            <a:r>
              <a:rPr lang="en-US" altLang="ko-KR" smtClean="0"/>
              <a:t>Checking GPL software agreement...</a:t>
            </a:r>
            <a:endParaRPr lang="en-US" altLang="ko-KR" dirty="0" smtClean="0"/>
          </a:p>
          <a:p>
            <a:r>
              <a:rPr lang="da-DK" altLang="ko-KR" smtClean="0"/>
              <a:t>GPL License for LZO: https://www.gnu.org/licenses/old-licenses/gpl-2.0.en.html</a:t>
            </a:r>
            <a:endParaRPr lang="en-US" altLang="ko-KR" dirty="0" smtClean="0"/>
          </a:p>
          <a:p>
            <a:r>
              <a:rPr lang="en-US" altLang="ko-KR" smtClean="0"/>
              <a:t>Enable Ambari Server to download and install GPL Licensed LZO packages [y/n] (n)? n</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8</a:t>
            </a:r>
            <a:endParaRPr lang="ko-KR" altLang="en-US"/>
          </a:p>
        </p:txBody>
      </p:sp>
    </p:spTree>
    <p:extLst>
      <p:ext uri="{BB962C8B-B14F-4D97-AF65-F5344CB8AC3E}">
        <p14:creationId xmlns:p14="http://schemas.microsoft.com/office/powerpoint/2010/main" val="4293920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[epsvc@sp_sq_dev_an2_me_hdp_01 /etc/yum.repos.d]echo $JAVA_HOME</a:t>
            </a:r>
            <a:endParaRPr lang="en-US" altLang="ko-KR" dirty="0" smtClean="0"/>
          </a:p>
          <a:p>
            <a:r>
              <a:rPr lang="en-US" altLang="ko-KR" smtClean="0"/>
              <a:t>/usr/local/java/jdk8.0.181</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9</a:t>
            </a:r>
            <a:endParaRPr lang="ko-KR" altLang="en-US"/>
          </a:p>
        </p:txBody>
      </p:sp>
    </p:spTree>
    <p:extLst>
      <p:ext uri="{BB962C8B-B14F-4D97-AF65-F5344CB8AC3E}">
        <p14:creationId xmlns:p14="http://schemas.microsoft.com/office/powerpoint/2010/main" val="3051592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/usr/java/jdk1.8.0_141</a:t>
            </a:r>
            <a:endParaRPr lang="en-US" altLang="ko-KR" dirty="0" smtClean="0"/>
          </a:p>
          <a:p>
            <a:endParaRPr lang="en-US" altLang="ko-KR" dirty="0" smtClean="0"/>
          </a:p>
          <a:p>
            <a:r>
              <a:rPr lang="en-US" altLang="ko-KR" smtClean="0"/>
              <a:t>Validating JDK on Ambari Server...done.</a:t>
            </a:r>
            <a:endParaRPr lang="en-US" altLang="ko-KR" dirty="0" smtClean="0"/>
          </a:p>
          <a:p>
            <a:r>
              <a:rPr lang="en-US" altLang="ko-KR" smtClean="0"/>
              <a:t>Checking GPL software agreement...</a:t>
            </a:r>
            <a:endParaRPr lang="en-US" altLang="ko-KR" dirty="0" smtClean="0"/>
          </a:p>
          <a:p>
            <a:r>
              <a:rPr lang="da-DK" altLang="ko-KR" smtClean="0"/>
              <a:t>GPL License for LZO: https://www.gnu.org/licenses/old-licenses/gpl-2.0.en.html</a:t>
            </a:r>
            <a:endParaRPr lang="en-US" altLang="ko-KR" dirty="0" smtClean="0"/>
          </a:p>
          <a:p>
            <a:r>
              <a:rPr lang="en-US" altLang="ko-KR" smtClean="0"/>
              <a:t>Enable Ambari Server to download and install GPL Licensed LZO packages [y/n] (n)? n</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10</a:t>
            </a:r>
            <a:endParaRPr lang="ko-KR" altLang="en-US"/>
          </a:p>
        </p:txBody>
      </p:sp>
    </p:spTree>
    <p:extLst>
      <p:ext uri="{BB962C8B-B14F-4D97-AF65-F5344CB8AC3E}">
        <p14:creationId xmlns:p14="http://schemas.microsoft.com/office/powerpoint/2010/main" val="853646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mtClean="0"/>
              <a:t>Access Windows Server http: / / hdp Instance IP: 8080</a:t>
            </a:r>
            <a:endParaRPr lang="ko-KR" altLang="en-US" dirty="0"/>
          </a:p>
        </p:txBody>
      </p:sp>
      <p:sp>
        <p:nvSpPr>
          <p:cNvPr id="4" name="슬라이드 번호 개체 틀 3"/>
          <p:cNvSpPr>
            <a:spLocks noGrp="1"/>
          </p:cNvSpPr>
          <p:nvPr>
            <p:ph type="sldNum" sz="quarter" idx="10"/>
          </p:nvPr>
        </p:nvSpPr>
        <p:spPr/>
        <p:txBody>
          <a:bodyPr/>
          <a:lstStyle/>
          <a:p>
            <a:r>
              <a:rPr lang="en-US" altLang="ko-KR" smtClean="0"/>
              <a:t>11</a:t>
            </a:r>
            <a:endParaRPr lang="ko-KR" altLang="en-US"/>
          </a:p>
        </p:txBody>
      </p:sp>
    </p:spTree>
    <p:extLst>
      <p:ext uri="{BB962C8B-B14F-4D97-AF65-F5344CB8AC3E}">
        <p14:creationId xmlns:p14="http://schemas.microsoft.com/office/powerpoint/2010/main" val="16262190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FCover-Empty BG-Mfg">
    <p:spTree>
      <p:nvGrpSpPr>
        <p:cNvPr id="1" name=""/>
        <p:cNvGrpSpPr/>
        <p:nvPr/>
      </p:nvGrpSpPr>
      <p:grpSpPr>
        <a:xfrm>
          <a:off x="0" y="0"/>
          <a:ext cx="0" cy="0"/>
          <a:chOff x="0" y="0"/>
          <a:chExt cx="0" cy="0"/>
        </a:xfrm>
      </p:grpSpPr>
      <p:sp>
        <p:nvSpPr>
          <p:cNvPr id="3"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rgbClr val="7F7F7F"/>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2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rgbClr val="7F7F7F"/>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28" name="내용 개체 틀 27"/>
          <p:cNvSpPr>
            <a:spLocks noGrp="1"/>
          </p:cNvSpPr>
          <p:nvPr userDrawn="1">
            <p:ph sz="quarter" idx="14" hasCustomPrompt="1"/>
          </p:nvPr>
        </p:nvSpPr>
        <p:spPr>
          <a:xfrm>
            <a:off x="920553" y="1744167"/>
            <a:ext cx="3168352" cy="1468809"/>
          </a:xfrm>
        </p:spPr>
        <p:txBody>
          <a:bodyPr lIns="0">
            <a:noAutofit/>
          </a:bodyPr>
          <a:lstStyle>
            <a:lvl1pPr marL="0" indent="0">
              <a:buNone/>
              <a:defRPr sz="3200" b="1">
                <a:solidFill>
                  <a:srgbClr val="7F7F7F"/>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rgbClr val="7F7F7F"/>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prstClr val="black"/>
                </a:solidFill>
              </a:rPr>
              <a:t>Copyright © 2015 Samsung SDS Co., Ltd. All rights reserved   |  Confidential</a:t>
            </a:r>
            <a:endParaRPr lang="en-US" altLang="ko-KR" sz="600" dirty="0">
              <a:solidFill>
                <a:prstClr val="black"/>
              </a:solidFill>
            </a:endParaRPr>
          </a:p>
        </p:txBody>
      </p:sp>
      <p:pic>
        <p:nvPicPr>
          <p:cNvPr id="16" name="Picture 4" descr="C:\Users\use\Documents\GrayBa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22"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3" name="Picture 2" descr="R:\2.부서함\舊 마케팅커뮤니케이션파트(사업기획_전략) 부서함\Brand 관리_1. Brand 표현체계\★전사 브랜드 표현 체계\15년 전사 브랜드 표현 체계\新비전슬로건\SDS Slogan.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668524" y="325484"/>
            <a:ext cx="2122335"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496284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1_FCover-Pattern BG-Corporate">
    <p:spTree>
      <p:nvGrpSpPr>
        <p:cNvPr id="1" name=""/>
        <p:cNvGrpSpPr/>
        <p:nvPr/>
      </p:nvGrpSpPr>
      <p:grpSpPr>
        <a:xfrm>
          <a:off x="0" y="0"/>
          <a:ext cx="0" cy="0"/>
          <a:chOff x="0" y="0"/>
          <a:chExt cx="0" cy="0"/>
        </a:xfrm>
      </p:grpSpPr>
      <p:pic>
        <p:nvPicPr>
          <p:cNvPr id="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906000" cy="6248400"/>
          </a:xfrm>
          <a:prstGeom prst="rect">
            <a:avLst/>
          </a:prstGeom>
          <a:noFill/>
          <a:extLst>
            <a:ext uri="{909E8E84-426E-40DD-AFC4-6F175D3DCCD1}">
              <a14:hiddenFill xmlns:a14="http://schemas.microsoft.com/office/drawing/2010/main">
                <a:solidFill>
                  <a:srgbClr val="FFFFFF"/>
                </a:solidFill>
              </a14:hiddenFill>
            </a:ext>
          </a:extLst>
        </p:spPr>
      </p:pic>
      <p:sp>
        <p:nvSpPr>
          <p:cNvPr id="28" name="내용 개체 틀 27"/>
          <p:cNvSpPr>
            <a:spLocks noGrp="1"/>
          </p:cNvSpPr>
          <p:nvPr userDrawn="1">
            <p:ph sz="quarter" idx="14" hasCustomPrompt="1"/>
          </p:nvPr>
        </p:nvSpPr>
        <p:spPr>
          <a:xfrm>
            <a:off x="920553" y="1744167"/>
            <a:ext cx="3168352" cy="1468809"/>
          </a:xfrm>
        </p:spPr>
        <p:txBody>
          <a:bodyPr lIns="0" anchor="t" anchorCtr="0">
            <a:noAutofit/>
          </a:bodyPr>
          <a:lstStyle>
            <a:lvl1pPr marL="0" indent="0">
              <a:buNone/>
              <a:defRPr sz="3200" b="1">
                <a:solidFill>
                  <a:schemeClr val="bg1"/>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chemeClr val="bg1"/>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chemeClr val="bg1"/>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8"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schemeClr val="bg1"/>
                </a:solidFill>
              </a:rPr>
              <a:t>Copyright © 2015 Samsung SDS Co., Ltd. All rights reserved   |  Confidential</a:t>
            </a:r>
            <a:endParaRPr lang="en-US" altLang="ko-KR" sz="600" dirty="0">
              <a:solidFill>
                <a:schemeClr val="bg1"/>
              </a:solidFill>
            </a:endParaRPr>
          </a:p>
        </p:txBody>
      </p:sp>
      <p:pic>
        <p:nvPicPr>
          <p:cNvPr id="15" name="Picture 4" descr="C:\Users\use\Documents\GrayBa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17"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9"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69600" y="324000"/>
            <a:ext cx="2122338"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7894217"/>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FCover-Imag BG-Mfg">
    <p:spTree>
      <p:nvGrpSpPr>
        <p:cNvPr id="1" name=""/>
        <p:cNvGrpSpPr/>
        <p:nvPr/>
      </p:nvGrpSpPr>
      <p:grpSpPr>
        <a:xfrm>
          <a:off x="0" y="0"/>
          <a:ext cx="0" cy="0"/>
          <a:chOff x="0" y="0"/>
          <a:chExt cx="0" cy="0"/>
        </a:xfrm>
      </p:grpSpPr>
      <p:sp>
        <p:nvSpPr>
          <p:cNvPr id="18" name="직사각형 17"/>
          <p:cNvSpPr/>
          <p:nvPr userDrawn="1"/>
        </p:nvSpPr>
        <p:spPr>
          <a:xfrm>
            <a:off x="0" y="0"/>
            <a:ext cx="9906000" cy="6211846"/>
          </a:xfrm>
          <a:prstGeom prst="rect">
            <a:avLst/>
          </a:prstGeom>
          <a:solidFill>
            <a:srgbClr val="009CE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smtClean="0">
              <a:solidFill>
                <a:schemeClr val="tx1"/>
              </a:solidFill>
            </a:endParaRPr>
          </a:p>
        </p:txBody>
      </p:sp>
      <p:sp>
        <p:nvSpPr>
          <p:cNvPr id="28" name="내용 개체 틀 27"/>
          <p:cNvSpPr>
            <a:spLocks noGrp="1"/>
          </p:cNvSpPr>
          <p:nvPr userDrawn="1">
            <p:ph sz="quarter" idx="14" hasCustomPrompt="1"/>
          </p:nvPr>
        </p:nvSpPr>
        <p:spPr>
          <a:xfrm>
            <a:off x="920553" y="1744167"/>
            <a:ext cx="3168352" cy="1468809"/>
          </a:xfrm>
        </p:spPr>
        <p:txBody>
          <a:bodyPr lIns="0">
            <a:noAutofit/>
          </a:bodyPr>
          <a:lstStyle>
            <a:lvl1pPr marL="0" indent="0">
              <a:buNone/>
              <a:defRPr sz="3200" b="1">
                <a:solidFill>
                  <a:schemeClr val="bg1"/>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chemeClr val="bg1"/>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chemeClr val="bg1"/>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7"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schemeClr val="bg1"/>
                </a:solidFill>
              </a:rPr>
              <a:t>Copyright © 2015 Samsung SDS Co., Ltd. All rights reserved   |  Confidential</a:t>
            </a:r>
            <a:endParaRPr lang="en-US" altLang="ko-KR" sz="600" dirty="0">
              <a:solidFill>
                <a:schemeClr val="bg1"/>
              </a:solidFill>
            </a:endParaRPr>
          </a:p>
        </p:txBody>
      </p:sp>
      <p:pic>
        <p:nvPicPr>
          <p:cNvPr id="24" name="Picture 4" descr="C:\Users\use\Documents\GrayBa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25"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5"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669600" y="324000"/>
            <a:ext cx="2122338"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200703"/>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FCover-Pattern BG-Corporate">
    <p:spTree>
      <p:nvGrpSpPr>
        <p:cNvPr id="1" name=""/>
        <p:cNvGrpSpPr/>
        <p:nvPr/>
      </p:nvGrpSpPr>
      <p:grpSpPr>
        <a:xfrm>
          <a:off x="0" y="0"/>
          <a:ext cx="0" cy="0"/>
          <a:chOff x="0" y="0"/>
          <a:chExt cx="0" cy="0"/>
        </a:xfrm>
      </p:grpSpPr>
      <p:sp>
        <p:nvSpPr>
          <p:cNvPr id="17" name="직사각형 16"/>
          <p:cNvSpPr/>
          <p:nvPr userDrawn="1"/>
        </p:nvSpPr>
        <p:spPr>
          <a:xfrm>
            <a:off x="0" y="0"/>
            <a:ext cx="9906000" cy="6211846"/>
          </a:xfrm>
          <a:prstGeom prst="rect">
            <a:avLst/>
          </a:prstGeom>
          <a:solidFill>
            <a:srgbClr val="009CE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smtClean="0">
              <a:solidFill>
                <a:schemeClr val="tx1"/>
              </a:solidFill>
            </a:endParaRPr>
          </a:p>
        </p:txBody>
      </p:sp>
      <p:sp>
        <p:nvSpPr>
          <p:cNvPr id="28" name="내용 개체 틀 27"/>
          <p:cNvSpPr>
            <a:spLocks noGrp="1"/>
          </p:cNvSpPr>
          <p:nvPr userDrawn="1">
            <p:ph sz="quarter" idx="14" hasCustomPrompt="1"/>
          </p:nvPr>
        </p:nvSpPr>
        <p:spPr>
          <a:xfrm>
            <a:off x="920553" y="1744167"/>
            <a:ext cx="3168352" cy="1468809"/>
          </a:xfrm>
        </p:spPr>
        <p:txBody>
          <a:bodyPr lIns="0" anchor="t" anchorCtr="0">
            <a:noAutofit/>
          </a:bodyPr>
          <a:lstStyle>
            <a:lvl1pPr marL="0" indent="0">
              <a:buNone/>
              <a:defRPr sz="3200" b="1">
                <a:solidFill>
                  <a:schemeClr val="bg1"/>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chemeClr val="bg1"/>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chemeClr val="bg1"/>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8"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schemeClr val="bg1"/>
                </a:solidFill>
              </a:rPr>
              <a:t>Copyright © 2015 Samsung SDS Co., Ltd. All rights reserved   |  Confidential</a:t>
            </a:r>
            <a:endParaRPr lang="en-US" altLang="ko-KR" sz="600" dirty="0">
              <a:solidFill>
                <a:schemeClr val="bg1"/>
              </a:solidFill>
            </a:endParaRPr>
          </a:p>
        </p:txBody>
      </p:sp>
      <p:pic>
        <p:nvPicPr>
          <p:cNvPr id="19" name="Picture 4" descr="C:\Users\use\Documents\GrayBa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24"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5" name="그림 14"/>
          <p:cNvPicPr>
            <a:picLocks noChangeAspect="1"/>
          </p:cNvPicPr>
          <p:nvPr userDrawn="1"/>
        </p:nvPicPr>
        <p:blipFill>
          <a:blip r:embed="rId3" cstate="print"/>
          <a:stretch>
            <a:fillRect/>
          </a:stretch>
        </p:blipFill>
        <p:spPr>
          <a:xfrm>
            <a:off x="0" y="953"/>
            <a:ext cx="9906000" cy="6856092"/>
          </a:xfrm>
          <a:prstGeom prst="rect">
            <a:avLst/>
          </a:prstGeom>
        </p:spPr>
      </p:pic>
      <p:pic>
        <p:nvPicPr>
          <p:cNvPr id="22"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69600" y="324000"/>
            <a:ext cx="2122338"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102323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사용자 지정 레이아웃">
    <p:spTree>
      <p:nvGrpSpPr>
        <p:cNvPr id="1" name=""/>
        <p:cNvGrpSpPr/>
        <p:nvPr/>
      </p:nvGrpSpPr>
      <p:grpSpPr>
        <a:xfrm>
          <a:off x="0" y="0"/>
          <a:ext cx="0" cy="0"/>
          <a:chOff x="0" y="0"/>
          <a:chExt cx="0" cy="0"/>
        </a:xfrm>
      </p:grpSpPr>
      <p:sp>
        <p:nvSpPr>
          <p:cNvPr id="6"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009CE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009CE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prstClr val="black"/>
                </a:solidFill>
              </a:rPr>
              <a:t>Copyright © 2015 Samsung SDS Co., Ltd. All rights reserved   |  Confidential</a:t>
            </a:r>
            <a:endParaRPr lang="en-US" altLang="ko-KR" sz="600" dirty="0">
              <a:solidFill>
                <a:prstClr val="black"/>
              </a:solidFill>
            </a:endParaRPr>
          </a:p>
        </p:txBody>
      </p:sp>
      <p:pic>
        <p:nvPicPr>
          <p:cNvPr id="9" name="Picture 4" descr="C:\Users\use\Documents\GrayBa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10"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sp>
        <p:nvSpPr>
          <p:cNvPr id="12"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rgbClr val="7F7F7F"/>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3"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rgbClr val="7F7F7F"/>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4" name="내용 개체 틀 27"/>
          <p:cNvSpPr>
            <a:spLocks noGrp="1"/>
          </p:cNvSpPr>
          <p:nvPr>
            <p:ph sz="quarter" idx="14" hasCustomPrompt="1"/>
          </p:nvPr>
        </p:nvSpPr>
        <p:spPr>
          <a:xfrm>
            <a:off x="920553" y="1744167"/>
            <a:ext cx="3168352" cy="1468809"/>
          </a:xfrm>
        </p:spPr>
        <p:txBody>
          <a:bodyPr lIns="0">
            <a:noAutofit/>
          </a:bodyPr>
          <a:lstStyle>
            <a:lvl1pPr marL="0" indent="0">
              <a:buNone/>
              <a:defRPr sz="3200" b="1">
                <a:solidFill>
                  <a:srgbClr val="7F7F7F"/>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15" name="내용 개체 틀 29"/>
          <p:cNvSpPr>
            <a:spLocks noGrp="1"/>
          </p:cNvSpPr>
          <p:nvPr>
            <p:ph sz="quarter" idx="15" hasCustomPrompt="1"/>
          </p:nvPr>
        </p:nvSpPr>
        <p:spPr>
          <a:xfrm>
            <a:off x="920553" y="3356992"/>
            <a:ext cx="3168352" cy="576262"/>
          </a:xfrm>
        </p:spPr>
        <p:txBody>
          <a:bodyPr lIns="0">
            <a:noAutofit/>
          </a:bodyPr>
          <a:lstStyle>
            <a:lvl1pPr marL="0" indent="0">
              <a:buNone/>
              <a:defRPr sz="2000">
                <a:solidFill>
                  <a:srgbClr val="7F7F7F"/>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pic>
        <p:nvPicPr>
          <p:cNvPr id="16" name="Picture 2" descr="R:\2.부서함\舊 마케팅커뮤니케이션파트(사업기획_전략) 부서함\Brand 관리_1. Brand 표현체계\★전사 브랜드 표현 체계\15년 전사 브랜드 표현 체계\新비전슬로건\SDS Slogan.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668524" y="325484"/>
            <a:ext cx="2122335"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6097998"/>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stretch>
            <a:fillRect/>
          </a:stretch>
        </p:blipFill>
        <p:spPr>
          <a:xfrm>
            <a:off x="0" y="953"/>
            <a:ext cx="9906000" cy="6856092"/>
          </a:xfrm>
          <a:prstGeom prst="rect">
            <a:avLst/>
          </a:prstGeom>
        </p:spPr>
      </p:pic>
      <p:sp>
        <p:nvSpPr>
          <p:cNvPr id="6"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009CE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009CE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prstClr val="black"/>
                </a:solidFill>
              </a:rPr>
              <a:t>Copyright © 2016 Samsung SDS Co., Ltd. All rights reserved   |  Confidential</a:t>
            </a:r>
            <a:endParaRPr lang="en-US" altLang="ko-KR" sz="600" dirty="0">
              <a:solidFill>
                <a:prstClr val="black"/>
              </a:solidFill>
            </a:endParaRPr>
          </a:p>
        </p:txBody>
      </p:sp>
      <p:pic>
        <p:nvPicPr>
          <p:cNvPr id="9" name="Picture 4" descr="C:\Users\use\Documents\GrayBa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10"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sp>
        <p:nvSpPr>
          <p:cNvPr id="12"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rgbClr val="7F7F7F"/>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3"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rgbClr val="7F7F7F"/>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4" name="내용 개체 틀 27"/>
          <p:cNvSpPr>
            <a:spLocks noGrp="1"/>
          </p:cNvSpPr>
          <p:nvPr>
            <p:ph sz="quarter" idx="14" hasCustomPrompt="1"/>
          </p:nvPr>
        </p:nvSpPr>
        <p:spPr>
          <a:xfrm>
            <a:off x="920553" y="1744167"/>
            <a:ext cx="3168352" cy="1468809"/>
          </a:xfrm>
        </p:spPr>
        <p:txBody>
          <a:bodyPr lIns="0">
            <a:noAutofit/>
          </a:bodyPr>
          <a:lstStyle>
            <a:lvl1pPr marL="0" indent="0">
              <a:buNone/>
              <a:defRPr sz="3200" b="1">
                <a:solidFill>
                  <a:srgbClr val="7F7F7F"/>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15" name="내용 개체 틀 29"/>
          <p:cNvSpPr>
            <a:spLocks noGrp="1"/>
          </p:cNvSpPr>
          <p:nvPr>
            <p:ph sz="quarter" idx="15" hasCustomPrompt="1"/>
          </p:nvPr>
        </p:nvSpPr>
        <p:spPr>
          <a:xfrm>
            <a:off x="920553" y="3356992"/>
            <a:ext cx="3168352" cy="576262"/>
          </a:xfrm>
        </p:spPr>
        <p:txBody>
          <a:bodyPr lIns="0">
            <a:noAutofit/>
          </a:bodyPr>
          <a:lstStyle>
            <a:lvl1pPr marL="0" indent="0">
              <a:buNone/>
              <a:defRPr sz="2000">
                <a:solidFill>
                  <a:srgbClr val="7F7F7F"/>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pic>
        <p:nvPicPr>
          <p:cNvPr id="16" name="Picture 2" descr="R:\2.부서함\舊 마케팅커뮤니케이션파트(사업기획_전략) 부서함\Brand 관리_1. Brand 표현체계\★전사 브랜드 표현 체계\15년 전사 브랜드 표현 체계\新비전슬로건\SDS Slogan.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68524" y="325484"/>
            <a:ext cx="2122335"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464444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본문 1_1">
    <p:spTree>
      <p:nvGrpSpPr>
        <p:cNvPr id="1" name=""/>
        <p:cNvGrpSpPr/>
        <p:nvPr/>
      </p:nvGrpSpPr>
      <p:grpSpPr>
        <a:xfrm>
          <a:off x="0" y="0"/>
          <a:ext cx="0" cy="0"/>
          <a:chOff x="0" y="0"/>
          <a:chExt cx="0" cy="0"/>
        </a:xfrm>
      </p:grpSpPr>
      <p:sp>
        <p:nvSpPr>
          <p:cNvPr id="3" name="텍스트 개체 틀 2"/>
          <p:cNvSpPr>
            <a:spLocks noGrp="1"/>
          </p:cNvSpPr>
          <p:nvPr>
            <p:ph type="body" idx="1" hasCustomPrompt="1"/>
          </p:nvPr>
        </p:nvSpPr>
        <p:spPr>
          <a:xfrm>
            <a:off x="558500" y="861393"/>
            <a:ext cx="8787113" cy="767407"/>
          </a:xfrm>
        </p:spPr>
        <p:txBody>
          <a:bodyPr lIns="0" tIns="0" rIns="0" bIns="0" anchor="t" anchorCtr="0">
            <a:noAutofit/>
          </a:bodyPr>
          <a:lstStyle>
            <a:lvl1pPr marL="0" indent="0">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ko-KR" smtClean="0"/>
              <a:t>Edit the master text style</a:t>
            </a:r>
            <a:endParaRPr lang="ko-KR" altLang="en-US" dirty="0" smtClean="0"/>
          </a:p>
        </p:txBody>
      </p:sp>
      <p:sp>
        <p:nvSpPr>
          <p:cNvPr id="2" name="제목 1"/>
          <p:cNvSpPr>
            <a:spLocks noGrp="1"/>
          </p:cNvSpPr>
          <p:nvPr>
            <p:ph type="title" hasCustomPrompt="1"/>
          </p:nvPr>
        </p:nvSpPr>
        <p:spPr>
          <a:xfrm>
            <a:off x="554530" y="205737"/>
            <a:ext cx="8214894" cy="469925"/>
          </a:xfrm>
        </p:spPr>
        <p:txBody>
          <a:bodyPr lIns="0" anchor="ctr" anchorCtr="0">
            <a:normAutofit/>
          </a:bodyPr>
          <a:lstStyle>
            <a:lvl1pPr algn="l">
              <a:defRPr sz="2000" b="1" cap="none">
                <a:solidFill>
                  <a:schemeClr val="accent3"/>
                </a:solidFill>
              </a:defRPr>
            </a:lvl1pPr>
          </a:lstStyle>
          <a:p>
            <a:r>
              <a:rPr lang="en-US" altLang="ko-KR" smtClean="0"/>
              <a:t>Edit master title style</a:t>
            </a:r>
            <a:endParaRPr lang="ko-KR" altLang="en-US" dirty="0"/>
          </a:p>
        </p:txBody>
      </p:sp>
      <p:sp>
        <p:nvSpPr>
          <p:cNvPr id="27" name="내용 개체 틀 26"/>
          <p:cNvSpPr>
            <a:spLocks noGrp="1"/>
          </p:cNvSpPr>
          <p:nvPr>
            <p:ph sz="quarter" idx="13" hasCustomPrompt="1"/>
          </p:nvPr>
        </p:nvSpPr>
        <p:spPr>
          <a:xfrm>
            <a:off x="6111105" y="188640"/>
            <a:ext cx="3234507" cy="358775"/>
          </a:xfrm>
        </p:spPr>
        <p:txBody>
          <a:bodyPr lIns="0" rIns="0">
            <a:noAutofit/>
          </a:bodyPr>
          <a:lstStyle>
            <a:lvl1pPr marL="0" indent="0" algn="r">
              <a:buNone/>
              <a:defRPr sz="1200">
                <a:solidFill>
                  <a:srgbClr val="039BE7"/>
                </a:solidFill>
              </a:defRPr>
            </a:lvl1pPr>
            <a:lvl2pPr algn="r">
              <a:defRPr sz="1200">
                <a:solidFill>
                  <a:srgbClr val="039BE7"/>
                </a:solidFill>
              </a:defRPr>
            </a:lvl2pPr>
            <a:lvl3pPr algn="r">
              <a:defRPr sz="1200">
                <a:solidFill>
                  <a:srgbClr val="039BE7"/>
                </a:solidFill>
              </a:defRPr>
            </a:lvl3pPr>
            <a:lvl4pPr algn="r">
              <a:defRPr sz="1200">
                <a:solidFill>
                  <a:srgbClr val="039BE7"/>
                </a:solidFill>
              </a:defRPr>
            </a:lvl4pPr>
            <a:lvl5pPr algn="r">
              <a:defRPr sz="1200">
                <a:solidFill>
                  <a:srgbClr val="039BE7"/>
                </a:solidFill>
              </a:defRPr>
            </a:lvl5pPr>
          </a:lstStyle>
          <a:p>
            <a:pPr lvl="0"/>
            <a:r>
              <a:rPr lang="en-US" altLang="ko-KR" smtClean="0"/>
              <a:t>Edit the master text style</a:t>
            </a:r>
            <a:endParaRPr lang="ko-KR" altLang="en-US" dirty="0" smtClean="0"/>
          </a:p>
        </p:txBody>
      </p:sp>
      <p:sp>
        <p:nvSpPr>
          <p:cNvPr id="23" name="Freeform 38"/>
          <p:cNvSpPr/>
          <p:nvPr/>
        </p:nvSpPr>
        <p:spPr>
          <a:xfrm rot="16200000">
            <a:off x="74484" y="386700"/>
            <a:ext cx="576000" cy="1080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76200" cap="flat" cmpd="sng" algn="ctr">
            <a:solidFill>
              <a:srgbClr val="009CE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24" name="Freeform 38"/>
          <p:cNvSpPr/>
          <p:nvPr/>
        </p:nvSpPr>
        <p:spPr>
          <a:xfrm rot="5400000" flipH="1">
            <a:off x="9255516" y="386699"/>
            <a:ext cx="576000" cy="1080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76200" cap="flat" cmpd="sng" algn="ctr">
            <a:solidFill>
              <a:schemeClr val="accent3"/>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25" name="Text Box 9"/>
          <p:cNvSpPr txBox="1">
            <a:spLocks noChangeArrowheads="1"/>
          </p:cNvSpPr>
          <p:nvPr userDrawn="1"/>
        </p:nvSpPr>
        <p:spPr bwMode="auto">
          <a:xfrm>
            <a:off x="5241032" y="6657945"/>
            <a:ext cx="3600400" cy="200055"/>
          </a:xfrm>
          <a:prstGeom prst="rect">
            <a:avLst/>
          </a:prstGeom>
          <a:noFill/>
          <a:ln w="9525">
            <a:noFill/>
            <a:miter lim="800000"/>
            <a:headEnd/>
            <a:tailEnd/>
          </a:ln>
          <a:effectLst/>
        </p:spPr>
        <p:txBody>
          <a:bodyPr wrap="square" lIns="0">
            <a:spAutoFit/>
          </a:bodyPr>
          <a:lstStyle/>
          <a:p>
            <a:pPr algn="r" eaLnBrk="0" latinLnBrk="0" hangingPunct="0"/>
            <a:r>
              <a:rPr lang="en-US" altLang="ko-KR" sz="700" smtClean="0">
                <a:solidFill>
                  <a:prstClr val="black"/>
                </a:solidFill>
              </a:rPr>
              <a:t>Copyright © 2016 Samsung SDS  All rights reserved   |  Confidential</a:t>
            </a:r>
            <a:endParaRPr lang="en-US" altLang="ko-KR" sz="700" dirty="0">
              <a:solidFill>
                <a:prstClr val="black"/>
              </a:solidFill>
            </a:endParaRPr>
          </a:p>
        </p:txBody>
      </p:sp>
      <p:cxnSp>
        <p:nvCxnSpPr>
          <p:cNvPr id="28" name="직선 연결선 27"/>
          <p:cNvCxnSpPr/>
          <p:nvPr userDrawn="1"/>
        </p:nvCxnSpPr>
        <p:spPr>
          <a:xfrm>
            <a:off x="9474833" y="6694275"/>
            <a:ext cx="0" cy="119022"/>
          </a:xfrm>
          <a:prstGeom prst="line">
            <a:avLst/>
          </a:prstGeom>
          <a:ln>
            <a:solidFill>
              <a:srgbClr val="3399FF"/>
            </a:solidFill>
          </a:ln>
        </p:spPr>
        <p:style>
          <a:lnRef idx="1">
            <a:schemeClr val="accent1"/>
          </a:lnRef>
          <a:fillRef idx="0">
            <a:schemeClr val="accent1"/>
          </a:fillRef>
          <a:effectRef idx="0">
            <a:schemeClr val="accent1"/>
          </a:effectRef>
          <a:fontRef idx="minor">
            <a:schemeClr val="tx1"/>
          </a:fontRef>
        </p:style>
      </p:cxnSp>
      <p:sp>
        <p:nvSpPr>
          <p:cNvPr id="29" name="슬라이드 번호 개체 틀 5"/>
          <p:cNvSpPr txBox="1">
            <a:spLocks/>
          </p:cNvSpPr>
          <p:nvPr userDrawn="1"/>
        </p:nvSpPr>
        <p:spPr>
          <a:xfrm>
            <a:off x="9093508" y="6662180"/>
            <a:ext cx="432000" cy="187200"/>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1" hangingPunct="1">
              <a:lnSpc>
                <a:spcPct val="100000"/>
              </a:lnSpc>
              <a:spcBef>
                <a:spcPts val="0"/>
              </a:spcBef>
              <a:spcAft>
                <a:spcPts val="0"/>
              </a:spcAft>
              <a:buClrTx/>
              <a:buSzTx/>
              <a:buFontTx/>
              <a:buNone/>
              <a:tabLst/>
              <a:defRPr/>
            </a:pPr>
            <a:r>
              <a:rPr lang="en-US" altLang="ko-KR" sz="1000" kern="1200" noProof="0" smtClean="0">
                <a:solidFill>
                  <a:srgbClr val="039BE7"/>
                </a:solidFill>
                <a:latin typeface="+mn-lt"/>
                <a:ea typeface="+mn-ea"/>
                <a:cs typeface="+mn-cs"/>
              </a:rPr>
              <a:t>‹#›</a:t>
            </a:r>
            <a:endParaRPr lang="ko-KR" altLang="en-US" sz="1000" kern="1200" noProof="0" dirty="0">
              <a:solidFill>
                <a:srgbClr val="039BE7"/>
              </a:solidFill>
              <a:latin typeface="+mn-lt"/>
              <a:ea typeface="+mn-ea"/>
              <a:cs typeface="+mn-cs"/>
            </a:endParaRPr>
          </a:p>
        </p:txBody>
      </p:sp>
      <p:sp>
        <p:nvSpPr>
          <p:cNvPr id="31" name="슬라이드 번호 개체 틀 5"/>
          <p:cNvSpPr txBox="1">
            <a:spLocks/>
          </p:cNvSpPr>
          <p:nvPr userDrawn="1"/>
        </p:nvSpPr>
        <p:spPr>
          <a:xfrm>
            <a:off x="9429485" y="6652339"/>
            <a:ext cx="432000" cy="187200"/>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000" kern="1200" noProof="0" smtClean="0">
                <a:solidFill>
                  <a:srgbClr val="039BE7"/>
                </a:solidFill>
                <a:latin typeface="+mn-lt"/>
                <a:ea typeface="+mn-ea"/>
                <a:cs typeface="+mn-cs"/>
              </a:rPr>
              <a:t>xxx</a:t>
            </a:r>
            <a:endParaRPr lang="ko-KR" altLang="en-US" sz="1000" kern="1200" noProof="0" dirty="0">
              <a:solidFill>
                <a:srgbClr val="039BE7"/>
              </a:solidFill>
              <a:latin typeface="+mn-lt"/>
              <a:ea typeface="+mn-ea"/>
              <a:cs typeface="+mn-cs"/>
            </a:endParaRPr>
          </a:p>
        </p:txBody>
      </p:sp>
      <p:sp>
        <p:nvSpPr>
          <p:cNvPr id="12" name="텍스트 개체 틀 29"/>
          <p:cNvSpPr>
            <a:spLocks noGrp="1"/>
          </p:cNvSpPr>
          <p:nvPr>
            <p:ph type="body" sz="quarter" idx="14" hasCustomPrompt="1"/>
          </p:nvPr>
        </p:nvSpPr>
        <p:spPr>
          <a:xfrm>
            <a:off x="558500" y="1844677"/>
            <a:ext cx="8822992" cy="4716671"/>
          </a:xfrm>
        </p:spPr>
        <p:txBody>
          <a:bodyPr lIns="0" rIns="0"/>
          <a:lstStyle>
            <a:lvl1pPr marL="177800" indent="-177800">
              <a:lnSpc>
                <a:spcPct val="100000"/>
              </a:lnSpc>
              <a:spcBef>
                <a:spcPts val="0"/>
              </a:spcBef>
              <a:spcAft>
                <a:spcPts val="500"/>
              </a:spcAft>
              <a:buSzPct val="130000"/>
              <a:buFont typeface="Arial" pitchFamily="34" charset="0"/>
              <a:buChar char="•"/>
              <a:defRPr sz="1400" b="1"/>
            </a:lvl1pPr>
            <a:lvl2pPr marL="395288" indent="-128588">
              <a:lnSpc>
                <a:spcPct val="100000"/>
              </a:lnSpc>
              <a:spcBef>
                <a:spcPts val="0"/>
              </a:spcBef>
              <a:spcAft>
                <a:spcPts val="500"/>
              </a:spcAft>
              <a:buFont typeface="맑은 고딕" pitchFamily="50" charset="-127"/>
              <a:buChar char="-"/>
              <a:defRPr sz="1200"/>
            </a:lvl2pPr>
            <a:lvl3pPr marL="747713" indent="-125413">
              <a:lnSpc>
                <a:spcPct val="100000"/>
              </a:lnSpc>
              <a:spcBef>
                <a:spcPts val="0"/>
              </a:spcBef>
              <a:spcAft>
                <a:spcPts val="500"/>
              </a:spcAft>
              <a:buFont typeface="Wingdings" pitchFamily="2" charset="2"/>
              <a:buChar char="§"/>
              <a:defRPr sz="1200"/>
            </a:lvl3pPr>
          </a:lstStyle>
          <a:p>
            <a:pPr lvl="0"/>
            <a:r>
              <a:rPr lang="en-US" altLang="ko-KR" smtClean="0"/>
              <a:t>Edit the master text style</a:t>
            </a:r>
            <a:endParaRPr lang="ko-KR" altLang="en-US" dirty="0" smtClean="0"/>
          </a:p>
          <a:p>
            <a:pPr lvl="1"/>
            <a:r>
              <a:rPr lang="en-US" altLang="ko-KR" smtClean="0"/>
              <a:t>second level</a:t>
            </a:r>
            <a:endParaRPr lang="ko-KR" altLang="en-US" dirty="0" smtClean="0"/>
          </a:p>
          <a:p>
            <a:pPr lvl="2"/>
            <a:r>
              <a:rPr lang="en-US" altLang="ko-KR" smtClean="0"/>
              <a:t>third level</a:t>
            </a:r>
            <a:endParaRPr lang="ko-KR" altLang="en-US" dirty="0" smtClean="0"/>
          </a:p>
        </p:txBody>
      </p:sp>
    </p:spTree>
    <p:extLst>
      <p:ext uri="{BB962C8B-B14F-4D97-AF65-F5344CB8AC3E}">
        <p14:creationId xmlns:p14="http://schemas.microsoft.com/office/powerpoint/2010/main" val="308853140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표지 2_1">
    <p:spTree>
      <p:nvGrpSpPr>
        <p:cNvPr id="1" name=""/>
        <p:cNvGrpSpPr/>
        <p:nvPr/>
      </p:nvGrpSpPr>
      <p:grpSpPr>
        <a:xfrm>
          <a:off x="0" y="0"/>
          <a:ext cx="0" cy="0"/>
          <a:chOff x="0" y="0"/>
          <a:chExt cx="0" cy="0"/>
        </a:xfrm>
      </p:grpSpPr>
      <p:sp>
        <p:nvSpPr>
          <p:cNvPr id="6" name="직사각형 5"/>
          <p:cNvSpPr/>
          <p:nvPr userDrawn="1"/>
        </p:nvSpPr>
        <p:spPr>
          <a:xfrm>
            <a:off x="0" y="0"/>
            <a:ext cx="9906000" cy="6858000"/>
          </a:xfrm>
          <a:prstGeom prst="rect">
            <a:avLst/>
          </a:prstGeom>
          <a:solidFill>
            <a:schemeClr val="accent3"/>
          </a:solidFill>
          <a:ln w="12700" cap="flat" cmpd="sng" algn="ctr">
            <a:noFill/>
            <a:prstDash val="solid"/>
          </a:ln>
          <a:effectLst>
            <a:outerShdw blurRad="50800" dist="38100" dir="5400000" algn="t" rotWithShape="0">
              <a:prstClr val="black">
                <a:alpha val="40000"/>
              </a:prstClr>
            </a:outerShdw>
          </a:effectLst>
        </p:spPr>
        <p:txBody>
          <a:bodyPr anchor="ctr"/>
          <a:lstStyle/>
          <a:p>
            <a:pPr algn="ctr" latinLnBrk="0">
              <a:defRPr/>
            </a:pPr>
            <a:endParaRPr lang="ko-KR" altLang="en-US" sz="1600" kern="0" dirty="0">
              <a:solidFill>
                <a:srgbClr val="000000"/>
              </a:solidFill>
            </a:endParaRPr>
          </a:p>
        </p:txBody>
      </p:sp>
      <p:sp>
        <p:nvSpPr>
          <p:cNvPr id="7" name="Text Box 9"/>
          <p:cNvSpPr txBox="1">
            <a:spLocks noChangeArrowheads="1"/>
          </p:cNvSpPr>
          <p:nvPr userDrawn="1"/>
        </p:nvSpPr>
        <p:spPr bwMode="auto">
          <a:xfrm>
            <a:off x="3116417" y="3717032"/>
            <a:ext cx="3672408" cy="215444"/>
          </a:xfrm>
          <a:prstGeom prst="rect">
            <a:avLst/>
          </a:prstGeom>
          <a:noFill/>
          <a:ln w="9525">
            <a:noFill/>
            <a:miter lim="800000"/>
            <a:headEnd/>
            <a:tailEnd/>
          </a:ln>
        </p:spPr>
        <p:txBody>
          <a:bodyPr wrap="square" lIns="0">
            <a:spAutoFit/>
          </a:bodyPr>
          <a:lstStyle/>
          <a:p>
            <a:pPr algn="ctr" eaLnBrk="0" hangingPunct="0"/>
            <a:r>
              <a:rPr lang="en-US" altLang="ko-KR" sz="800" smtClean="0">
                <a:solidFill>
                  <a:schemeClr val="bg1">
                    <a:lumMod val="85000"/>
                  </a:schemeClr>
                </a:solidFill>
                <a:latin typeface="Verdana" pitchFamily="34" charset="0"/>
                <a:ea typeface="Verdana" pitchFamily="34" charset="0"/>
                <a:cs typeface="Verdana" pitchFamily="34" charset="0"/>
              </a:rPr>
              <a:t>Copyright © 2015  Samsung SDS Co., Ltd. All rights reserved</a:t>
            </a:r>
            <a:endParaRPr lang="en-US" altLang="ko-KR" sz="800" dirty="0">
              <a:solidFill>
                <a:schemeClr val="bg1">
                  <a:lumMod val="85000"/>
                </a:schemeClr>
              </a:solidFill>
              <a:latin typeface="Verdana" pitchFamily="34" charset="0"/>
              <a:ea typeface="Verdana" pitchFamily="34" charset="0"/>
              <a:cs typeface="Verdana" pitchFamily="34" charset="0"/>
            </a:endParaRPr>
          </a:p>
        </p:txBody>
      </p:sp>
      <p:pic>
        <p:nvPicPr>
          <p:cNvPr id="8"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614158" y="3222000"/>
            <a:ext cx="2122338" cy="2592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C:\Users\ywpaul.shin\Desktop\CI png New\CI-Eng-Sig-Blue.png"/>
          <p:cNvPicPr>
            <a:picLocks noChangeAspect="1" noChangeArrowheads="1"/>
          </p:cNvPicPr>
          <p:nvPr userDrawn="1"/>
        </p:nvPicPr>
        <p:blipFill>
          <a:blip r:embed="rId3" cstate="print"/>
          <a:srcRect l="34204" r="510" b="46756"/>
          <a:stretch>
            <a:fillRect/>
          </a:stretch>
        </p:blipFill>
        <p:spPr bwMode="auto">
          <a:xfrm>
            <a:off x="4950448" y="3085738"/>
            <a:ext cx="2375065" cy="451428"/>
          </a:xfrm>
          <a:prstGeom prst="rect">
            <a:avLst/>
          </a:prstGeom>
          <a:noFill/>
        </p:spPr>
      </p:pic>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목차 1_1">
    <p:spTree>
      <p:nvGrpSpPr>
        <p:cNvPr id="1" name=""/>
        <p:cNvGrpSpPr/>
        <p:nvPr/>
      </p:nvGrpSpPr>
      <p:grpSpPr>
        <a:xfrm>
          <a:off x="0" y="0"/>
          <a:ext cx="0" cy="0"/>
          <a:chOff x="0" y="0"/>
          <a:chExt cx="0" cy="0"/>
        </a:xfrm>
      </p:grpSpPr>
      <p:sp>
        <p:nvSpPr>
          <p:cNvPr id="3" name="내용 개체 틀 2"/>
          <p:cNvSpPr>
            <a:spLocks noGrp="1"/>
          </p:cNvSpPr>
          <p:nvPr>
            <p:ph idx="1" hasCustomPrompt="1"/>
          </p:nvPr>
        </p:nvSpPr>
        <p:spPr>
          <a:xfrm>
            <a:off x="776536" y="798614"/>
            <a:ext cx="5760640" cy="4525963"/>
          </a:xfrm>
        </p:spPr>
        <p:txBody>
          <a:bodyPr>
            <a:normAutofit/>
          </a:bodyPr>
          <a:lstStyle>
            <a:lvl1pPr marL="325041" indent="-325041">
              <a:lnSpc>
                <a:spcPct val="120000"/>
              </a:lnSpc>
              <a:buFont typeface="+mj-lt"/>
              <a:buAutoNum type="romanUcPeriod"/>
              <a:defRPr sz="1463" b="1">
                <a:solidFill>
                  <a:srgbClr val="00B0F0"/>
                </a:solidFill>
              </a:defRPr>
            </a:lvl1pPr>
            <a:lvl2pPr>
              <a:defRPr sz="1463" b="1">
                <a:solidFill>
                  <a:srgbClr val="00B0F0"/>
                </a:solidFill>
              </a:defRPr>
            </a:lvl2pPr>
            <a:lvl3pPr>
              <a:defRPr sz="1463" b="1">
                <a:solidFill>
                  <a:srgbClr val="00B0F0"/>
                </a:solidFill>
              </a:defRPr>
            </a:lvl3pPr>
            <a:lvl4pPr>
              <a:defRPr sz="1463" b="1">
                <a:solidFill>
                  <a:srgbClr val="00B0F0"/>
                </a:solidFill>
              </a:defRPr>
            </a:lvl4pPr>
            <a:lvl5pPr>
              <a:defRPr sz="1463" b="1">
                <a:solidFill>
                  <a:srgbClr val="00B0F0"/>
                </a:solidFill>
              </a:defRPr>
            </a:lvl5pPr>
          </a:lstStyle>
          <a:p>
            <a:pPr lvl="0"/>
            <a:r>
              <a:rPr lang="en-US" altLang="ko-KR" smtClean="0"/>
              <a:t>Edit the master text style</a:t>
            </a:r>
            <a:endParaRPr lang="ko-KR" altLang="en-US" smtClean="0"/>
          </a:p>
        </p:txBody>
      </p:sp>
      <p:grpSp>
        <p:nvGrpSpPr>
          <p:cNvPr id="7" name="그룹 6"/>
          <p:cNvGrpSpPr/>
          <p:nvPr userDrawn="1"/>
        </p:nvGrpSpPr>
        <p:grpSpPr>
          <a:xfrm>
            <a:off x="6824603" y="908720"/>
            <a:ext cx="2187634" cy="1958589"/>
            <a:chOff x="6824603" y="908720"/>
            <a:chExt cx="2187634" cy="1958589"/>
          </a:xfrm>
        </p:grpSpPr>
        <p:grpSp>
          <p:nvGrpSpPr>
            <p:cNvPr id="8" name="그룹 7"/>
            <p:cNvGrpSpPr/>
            <p:nvPr/>
          </p:nvGrpSpPr>
          <p:grpSpPr>
            <a:xfrm>
              <a:off x="6825208" y="908720"/>
              <a:ext cx="2187029" cy="230399"/>
              <a:chOff x="7185248" y="1123952"/>
              <a:chExt cx="2187029" cy="230399"/>
            </a:xfrm>
          </p:grpSpPr>
          <p:sp>
            <p:nvSpPr>
              <p:cNvPr id="13" name="직사각형 12"/>
              <p:cNvSpPr/>
              <p:nvPr/>
            </p:nvSpPr>
            <p:spPr bwMode="auto">
              <a:xfrm rot="5400000">
                <a:off x="8215185" y="94758"/>
                <a:ext cx="126881" cy="2185270"/>
              </a:xfrm>
              <a:prstGeom prst="rect">
                <a:avLst/>
              </a:prstGeom>
              <a:solidFill>
                <a:srgbClr val="009CE1"/>
              </a:solidFill>
              <a:ln w="25400" cap="flat" cmpd="sng" algn="ctr">
                <a:noFill/>
                <a:prstDash val="solid"/>
              </a:ln>
              <a:effectLst/>
            </p:spPr>
            <p:txBody>
              <a:bodyPr anchor="ctr"/>
              <a:lstStyle/>
              <a:p>
                <a:pPr algn="ctr" latinLnBrk="0">
                  <a:defRPr/>
                </a:pPr>
                <a:endParaRPr lang="ko-KR" altLang="en-US" sz="1463" kern="0">
                  <a:solidFill>
                    <a:schemeClr val="tx1">
                      <a:lumMod val="50000"/>
                      <a:lumOff val="50000"/>
                    </a:schemeClr>
                  </a:solidFill>
                  <a:latin typeface="Arial"/>
                </a:endParaRPr>
              </a:p>
            </p:txBody>
          </p:sp>
          <p:sp>
            <p:nvSpPr>
              <p:cNvPr id="14" name="직사각형 13"/>
              <p:cNvSpPr/>
              <p:nvPr/>
            </p:nvSpPr>
            <p:spPr bwMode="auto">
              <a:xfrm rot="5400000">
                <a:off x="7139787" y="1178937"/>
                <a:ext cx="220874" cy="129951"/>
              </a:xfrm>
              <a:prstGeom prst="rect">
                <a:avLst/>
              </a:prstGeom>
              <a:solidFill>
                <a:srgbClr val="009CE1"/>
              </a:solidFill>
              <a:ln w="25400" cap="flat" cmpd="sng" algn="ctr">
                <a:noFill/>
                <a:prstDash val="solid"/>
              </a:ln>
              <a:effectLst/>
            </p:spPr>
            <p:txBody>
              <a:bodyPr anchor="ctr"/>
              <a:lstStyle/>
              <a:p>
                <a:pPr algn="ctr" latinLnBrk="0">
                  <a:defRPr/>
                </a:pPr>
                <a:endParaRPr lang="ko-KR" altLang="en-US" sz="1463" kern="0">
                  <a:solidFill>
                    <a:schemeClr val="tx1">
                      <a:lumMod val="50000"/>
                      <a:lumOff val="50000"/>
                    </a:schemeClr>
                  </a:solidFill>
                  <a:latin typeface="Arial"/>
                </a:endParaRPr>
              </a:p>
            </p:txBody>
          </p:sp>
          <p:sp>
            <p:nvSpPr>
              <p:cNvPr id="15" name="직사각형 14"/>
              <p:cNvSpPr/>
              <p:nvPr/>
            </p:nvSpPr>
            <p:spPr bwMode="auto">
              <a:xfrm rot="5400000">
                <a:off x="9196865" y="1178938"/>
                <a:ext cx="220874" cy="129951"/>
              </a:xfrm>
              <a:prstGeom prst="rect">
                <a:avLst/>
              </a:prstGeom>
              <a:solidFill>
                <a:srgbClr val="009CE1"/>
              </a:solidFill>
              <a:ln w="25400" cap="flat" cmpd="sng" algn="ctr">
                <a:noFill/>
                <a:prstDash val="solid"/>
              </a:ln>
              <a:effectLst/>
            </p:spPr>
            <p:txBody>
              <a:bodyPr anchor="ctr"/>
              <a:lstStyle/>
              <a:p>
                <a:pPr algn="ctr" latinLnBrk="0">
                  <a:defRPr/>
                </a:pPr>
                <a:endParaRPr lang="ko-KR" altLang="en-US" sz="1463" kern="0">
                  <a:solidFill>
                    <a:schemeClr val="tx1">
                      <a:lumMod val="50000"/>
                      <a:lumOff val="50000"/>
                    </a:schemeClr>
                  </a:solidFill>
                  <a:latin typeface="Arial"/>
                </a:endParaRPr>
              </a:p>
            </p:txBody>
          </p:sp>
        </p:grpSp>
        <p:grpSp>
          <p:nvGrpSpPr>
            <p:cNvPr id="9" name="그룹 8"/>
            <p:cNvGrpSpPr/>
            <p:nvPr/>
          </p:nvGrpSpPr>
          <p:grpSpPr>
            <a:xfrm>
              <a:off x="6824603" y="2636912"/>
              <a:ext cx="2186617" cy="230397"/>
              <a:chOff x="7184643" y="2780929"/>
              <a:chExt cx="2186617" cy="230397"/>
            </a:xfrm>
          </p:grpSpPr>
          <p:sp>
            <p:nvSpPr>
              <p:cNvPr id="10" name="직사각형 9"/>
              <p:cNvSpPr/>
              <p:nvPr/>
            </p:nvSpPr>
            <p:spPr bwMode="auto">
              <a:xfrm rot="16200000">
                <a:off x="8214443" y="1855251"/>
                <a:ext cx="126881" cy="2185270"/>
              </a:xfrm>
              <a:prstGeom prst="rect">
                <a:avLst/>
              </a:prstGeom>
              <a:solidFill>
                <a:srgbClr val="009CE1"/>
              </a:solidFill>
              <a:ln w="25400" cap="flat" cmpd="sng" algn="ctr">
                <a:noFill/>
                <a:prstDash val="solid"/>
              </a:ln>
              <a:effectLst/>
            </p:spPr>
            <p:txBody>
              <a:bodyPr anchor="ctr"/>
              <a:lstStyle/>
              <a:p>
                <a:pPr algn="ctr" latinLnBrk="0">
                  <a:defRPr/>
                </a:pPr>
                <a:endParaRPr lang="ko-KR" altLang="en-US" sz="1463" kern="0">
                  <a:solidFill>
                    <a:schemeClr val="tx1">
                      <a:lumMod val="50000"/>
                      <a:lumOff val="50000"/>
                    </a:schemeClr>
                  </a:solidFill>
                  <a:latin typeface="Arial"/>
                </a:endParaRPr>
              </a:p>
            </p:txBody>
          </p:sp>
          <p:sp>
            <p:nvSpPr>
              <p:cNvPr id="11" name="직사각형 10"/>
              <p:cNvSpPr/>
              <p:nvPr/>
            </p:nvSpPr>
            <p:spPr bwMode="auto">
              <a:xfrm rot="16200000">
                <a:off x="9195848" y="2826391"/>
                <a:ext cx="220874" cy="129951"/>
              </a:xfrm>
              <a:prstGeom prst="rect">
                <a:avLst/>
              </a:prstGeom>
              <a:solidFill>
                <a:srgbClr val="009CE1"/>
              </a:solidFill>
              <a:ln w="25400" cap="flat" cmpd="sng" algn="ctr">
                <a:noFill/>
                <a:prstDash val="solid"/>
              </a:ln>
              <a:effectLst/>
            </p:spPr>
            <p:txBody>
              <a:bodyPr anchor="ctr"/>
              <a:lstStyle/>
              <a:p>
                <a:pPr algn="ctr" latinLnBrk="0">
                  <a:defRPr/>
                </a:pPr>
                <a:endParaRPr lang="ko-KR" altLang="en-US" sz="1463" kern="0">
                  <a:solidFill>
                    <a:schemeClr val="tx1">
                      <a:lumMod val="50000"/>
                      <a:lumOff val="50000"/>
                    </a:schemeClr>
                  </a:solidFill>
                  <a:latin typeface="Arial"/>
                </a:endParaRPr>
              </a:p>
            </p:txBody>
          </p:sp>
          <p:sp>
            <p:nvSpPr>
              <p:cNvPr id="12" name="직사각형 11"/>
              <p:cNvSpPr/>
              <p:nvPr/>
            </p:nvSpPr>
            <p:spPr bwMode="auto">
              <a:xfrm rot="16200000">
                <a:off x="7139182" y="2826390"/>
                <a:ext cx="220874" cy="129951"/>
              </a:xfrm>
              <a:prstGeom prst="rect">
                <a:avLst/>
              </a:prstGeom>
              <a:solidFill>
                <a:srgbClr val="009CE1"/>
              </a:solidFill>
              <a:ln w="25400" cap="flat" cmpd="sng" algn="ctr">
                <a:noFill/>
                <a:prstDash val="solid"/>
              </a:ln>
              <a:effectLst/>
            </p:spPr>
            <p:txBody>
              <a:bodyPr anchor="ctr"/>
              <a:lstStyle/>
              <a:p>
                <a:pPr algn="ctr" latinLnBrk="0">
                  <a:defRPr/>
                </a:pPr>
                <a:endParaRPr lang="ko-KR" altLang="en-US" sz="1463" kern="0">
                  <a:solidFill>
                    <a:schemeClr val="tx1">
                      <a:lumMod val="50000"/>
                      <a:lumOff val="50000"/>
                    </a:schemeClr>
                  </a:solidFill>
                  <a:latin typeface="Arial"/>
                </a:endParaRPr>
              </a:p>
            </p:txBody>
          </p:sp>
        </p:grpSp>
      </p:grpSp>
      <p:sp>
        <p:nvSpPr>
          <p:cNvPr id="16" name="TextBox 15"/>
          <p:cNvSpPr txBox="1"/>
          <p:nvPr userDrawn="1"/>
        </p:nvSpPr>
        <p:spPr>
          <a:xfrm>
            <a:off x="6969224" y="1675838"/>
            <a:ext cx="1908212" cy="276999"/>
          </a:xfrm>
          <a:prstGeom prst="rect">
            <a:avLst/>
          </a:prstGeom>
          <a:noFill/>
        </p:spPr>
        <p:txBody>
          <a:bodyPr wrap="square" lIns="0" tIns="0" rIns="0" bIns="0" rtlCol="0" anchor="ctr" anchorCtr="0">
            <a:noAutofit/>
          </a:bodyPr>
          <a:lstStyle/>
          <a:p>
            <a:pPr algn="ctr"/>
            <a:r>
              <a:rPr lang="en-US" altLang="ko-KR" sz="2925" b="1" smtClean="0">
                <a:solidFill>
                  <a:srgbClr val="009CE1"/>
                </a:solidFill>
              </a:rPr>
              <a:t>Agenda</a:t>
            </a:r>
            <a:endParaRPr lang="ko-KR" altLang="en-US" sz="2925" b="1" dirty="0" err="1" smtClean="0">
              <a:solidFill>
                <a:srgbClr val="009CE1"/>
              </a:solidFill>
            </a:endParaRPr>
          </a:p>
        </p:txBody>
      </p:sp>
    </p:spTree>
    <p:extLst>
      <p:ext uri="{BB962C8B-B14F-4D97-AF65-F5344CB8AC3E}">
        <p14:creationId xmlns:p14="http://schemas.microsoft.com/office/powerpoint/2010/main" val="256127179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FCover-Empty BG-Mfg-Partner">
    <p:spTree>
      <p:nvGrpSpPr>
        <p:cNvPr id="1" name=""/>
        <p:cNvGrpSpPr/>
        <p:nvPr/>
      </p:nvGrpSpPr>
      <p:grpSpPr>
        <a:xfrm>
          <a:off x="0" y="0"/>
          <a:ext cx="0" cy="0"/>
          <a:chOff x="0" y="0"/>
          <a:chExt cx="0" cy="0"/>
        </a:xfrm>
      </p:grpSpPr>
      <p:sp>
        <p:nvSpPr>
          <p:cNvPr id="28" name="내용 개체 틀 27"/>
          <p:cNvSpPr>
            <a:spLocks noGrp="1"/>
          </p:cNvSpPr>
          <p:nvPr userDrawn="1">
            <p:ph sz="quarter" idx="14" hasCustomPrompt="1"/>
          </p:nvPr>
        </p:nvSpPr>
        <p:spPr>
          <a:xfrm>
            <a:off x="920553" y="1744167"/>
            <a:ext cx="3168352" cy="1468809"/>
          </a:xfrm>
        </p:spPr>
        <p:txBody>
          <a:bodyPr lIns="0">
            <a:noAutofit/>
          </a:bodyPr>
          <a:lstStyle>
            <a:lvl1pPr marL="0" indent="0">
              <a:buNone/>
              <a:defRPr sz="3200" b="1">
                <a:solidFill>
                  <a:srgbClr val="7F7F7F"/>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rgbClr val="7F7F7F"/>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lvl="0"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lvl="0" algn="ctr"/>
            <a:endParaRPr lang="en-US"/>
          </a:p>
        </p:txBody>
      </p:sp>
      <p:sp>
        <p:nvSpPr>
          <p:cNvPr id="22"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prstClr val="black"/>
                </a:solidFill>
              </a:rPr>
              <a:t>Copyright © 2015 Samsung SDS Co., Ltd. All rights reserved   |  Confidential</a:t>
            </a:r>
            <a:endParaRPr lang="en-US" altLang="ko-KR" sz="600" dirty="0">
              <a:solidFill>
                <a:prstClr val="black"/>
              </a:solidFill>
            </a:endParaRPr>
          </a:p>
        </p:txBody>
      </p:sp>
      <p:cxnSp>
        <p:nvCxnSpPr>
          <p:cNvPr id="23" name="직선 연결선 22"/>
          <p:cNvCxnSpPr/>
          <p:nvPr userDrawn="1"/>
        </p:nvCxnSpPr>
        <p:spPr>
          <a:xfrm>
            <a:off x="6908410" y="5906150"/>
            <a:ext cx="299759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userDrawn="1"/>
        </p:nvSpPr>
        <p:spPr>
          <a:xfrm>
            <a:off x="6816582" y="5270131"/>
            <a:ext cx="1132308" cy="400110"/>
          </a:xfrm>
          <a:prstGeom prst="rect">
            <a:avLst/>
          </a:prstGeom>
          <a:noFill/>
        </p:spPr>
        <p:txBody>
          <a:bodyPr wrap="square" rtlCol="0">
            <a:spAutoFit/>
          </a:bodyPr>
          <a:lstStyle/>
          <a:p>
            <a:r>
              <a:rPr lang="en-US" altLang="ko-KR" sz="1000" b="1" smtClean="0">
                <a:solidFill>
                  <a:srgbClr val="7F7F7F"/>
                </a:solidFill>
              </a:rPr>
              <a:t>a partner / partner</a:t>
            </a:r>
            <a:endParaRPr lang="ko-KR" altLang="en-US" sz="1000" b="1" dirty="0">
              <a:solidFill>
                <a:srgbClr val="7F7F7F"/>
              </a:solidFill>
            </a:endParaRPr>
          </a:p>
        </p:txBody>
      </p:sp>
      <p:sp>
        <p:nvSpPr>
          <p:cNvPr id="27"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rgbClr val="7F7F7F"/>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29"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rgbClr val="7F7F7F"/>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pic>
        <p:nvPicPr>
          <p:cNvPr id="25" name="Picture 4" descr="C:\Users\use\Documents\GrayBa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32"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sp>
        <p:nvSpPr>
          <p:cNvPr id="33" name="내용 개체 틀 3"/>
          <p:cNvSpPr>
            <a:spLocks noGrp="1"/>
          </p:cNvSpPr>
          <p:nvPr>
            <p:ph sz="quarter" idx="17" hasCustomPrompt="1"/>
          </p:nvPr>
        </p:nvSpPr>
        <p:spPr>
          <a:xfrm>
            <a:off x="6933220" y="5555166"/>
            <a:ext cx="1008112"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Partner 1 CI</a:t>
            </a:r>
            <a:endParaRPr lang="ko-KR" altLang="en-US" dirty="0"/>
          </a:p>
        </p:txBody>
      </p:sp>
      <p:sp>
        <p:nvSpPr>
          <p:cNvPr id="34" name="내용 개체 틀 3"/>
          <p:cNvSpPr>
            <a:spLocks noGrp="1"/>
          </p:cNvSpPr>
          <p:nvPr>
            <p:ph sz="quarter" idx="18" hasCustomPrompt="1"/>
          </p:nvPr>
        </p:nvSpPr>
        <p:spPr>
          <a:xfrm>
            <a:off x="8085348" y="5555166"/>
            <a:ext cx="1008112"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Partner 2 CI</a:t>
            </a:r>
            <a:endParaRPr lang="ko-KR" altLang="en-US" dirty="0"/>
          </a:p>
        </p:txBody>
      </p:sp>
      <p:pic>
        <p:nvPicPr>
          <p:cNvPr id="16" name="Picture 2" descr="R:\2.부서함\舊 마케팅커뮤니케이션파트(사업기획_전략) 부서함\Brand 관리_1. Brand 표현체계\★전사 브랜드 표현 체계\15년 전사 브랜드 표현 체계\新비전슬로건\SDS Slogan.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668524" y="325484"/>
            <a:ext cx="2122335"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475517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FCover-Empty BG-Mf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cstate="print"/>
          <a:stretch>
            <a:fillRect/>
          </a:stretch>
        </p:blipFill>
        <p:spPr>
          <a:xfrm>
            <a:off x="0" y="953"/>
            <a:ext cx="9906000" cy="6856092"/>
          </a:xfrm>
          <a:prstGeom prst="rect">
            <a:avLst/>
          </a:prstGeom>
        </p:spPr>
      </p:pic>
      <p:sp>
        <p:nvSpPr>
          <p:cNvPr id="3"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rgbClr val="7F7F7F"/>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2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rgbClr val="7F7F7F"/>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28" name="내용 개체 틀 27"/>
          <p:cNvSpPr>
            <a:spLocks noGrp="1"/>
          </p:cNvSpPr>
          <p:nvPr userDrawn="1">
            <p:ph sz="quarter" idx="14" hasCustomPrompt="1"/>
          </p:nvPr>
        </p:nvSpPr>
        <p:spPr>
          <a:xfrm>
            <a:off x="920553" y="1744167"/>
            <a:ext cx="3168352" cy="1468809"/>
          </a:xfrm>
        </p:spPr>
        <p:txBody>
          <a:bodyPr lIns="0">
            <a:noAutofit/>
          </a:bodyPr>
          <a:lstStyle>
            <a:lvl1pPr marL="0" indent="0">
              <a:buNone/>
              <a:defRPr sz="3200" b="1">
                <a:solidFill>
                  <a:srgbClr val="7F7F7F"/>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rgbClr val="7F7F7F"/>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prstClr val="black"/>
                </a:solidFill>
              </a:rPr>
              <a:t>Copyright © 2015 Samsung SDS Co., Ltd. All rights reserved   |  Confidential</a:t>
            </a:r>
            <a:endParaRPr lang="en-US" altLang="ko-KR" sz="600" dirty="0">
              <a:solidFill>
                <a:prstClr val="black"/>
              </a:solidFill>
            </a:endParaRPr>
          </a:p>
        </p:txBody>
      </p:sp>
      <p:pic>
        <p:nvPicPr>
          <p:cNvPr id="16" name="Picture 4" descr="C:\Users\use\Documents\GrayBa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22"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3" name="Picture 2" descr="R:\2.부서함\舊 마케팅커뮤니케이션파트(사업기획_전략) 부서함\Brand 관리_1. Brand 표현체계\★전사 브랜드 표현 체계\15년 전사 브랜드 표현 체계\新비전슬로건\SDS Slogan.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68524" y="325484"/>
            <a:ext cx="2122335"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878087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0_FCover-Imag BG-Mfg">
    <p:spTree>
      <p:nvGrpSpPr>
        <p:cNvPr id="1" name=""/>
        <p:cNvGrpSpPr/>
        <p:nvPr/>
      </p:nvGrpSpPr>
      <p:grpSpPr>
        <a:xfrm>
          <a:off x="0" y="0"/>
          <a:ext cx="0" cy="0"/>
          <a:chOff x="0" y="0"/>
          <a:chExt cx="0" cy="0"/>
        </a:xfrm>
      </p:grpSpPr>
      <p:sp>
        <p:nvSpPr>
          <p:cNvPr id="12" name="직사각형 11"/>
          <p:cNvSpPr/>
          <p:nvPr userDrawn="1"/>
        </p:nvSpPr>
        <p:spPr>
          <a:xfrm>
            <a:off x="0" y="0"/>
            <a:ext cx="9906001" cy="6858000"/>
          </a:xfrm>
          <a:prstGeom prst="rect">
            <a:avLst/>
          </a:prstGeom>
          <a:solidFill>
            <a:srgbClr val="F68B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내용 개체 틀 27"/>
          <p:cNvSpPr>
            <a:spLocks noGrp="1"/>
          </p:cNvSpPr>
          <p:nvPr userDrawn="1">
            <p:ph sz="quarter" idx="14" hasCustomPrompt="1"/>
          </p:nvPr>
        </p:nvSpPr>
        <p:spPr>
          <a:xfrm>
            <a:off x="920553" y="1744167"/>
            <a:ext cx="3168352" cy="1468809"/>
          </a:xfrm>
        </p:spPr>
        <p:txBody>
          <a:bodyPr lIns="0">
            <a:noAutofit/>
          </a:bodyPr>
          <a:lstStyle>
            <a:lvl1pPr marL="0" indent="0">
              <a:buNone/>
              <a:defRPr sz="3200" b="1">
                <a:solidFill>
                  <a:schemeClr val="bg1"/>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chemeClr val="bg1"/>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chemeClr val="bg1"/>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7"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schemeClr val="bg1"/>
                </a:solidFill>
              </a:rPr>
              <a:t>Copyright © 2015 Samsung SDS Co., Ltd. All rights reserved   |  Confidential</a:t>
            </a:r>
            <a:endParaRPr lang="en-US" altLang="ko-KR" sz="600" dirty="0">
              <a:solidFill>
                <a:schemeClr val="bg1"/>
              </a:solidFill>
            </a:endParaRPr>
          </a:p>
        </p:txBody>
      </p:sp>
      <p:pic>
        <p:nvPicPr>
          <p:cNvPr id="15" name="Picture 4" descr="C:\Users\use\Documents\GrayBa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18"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3"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669600" y="324000"/>
            <a:ext cx="2122338"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835737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FCover-Imag BG-Mfg">
    <p:spTree>
      <p:nvGrpSpPr>
        <p:cNvPr id="1" name=""/>
        <p:cNvGrpSpPr/>
        <p:nvPr/>
      </p:nvGrpSpPr>
      <p:grpSpPr>
        <a:xfrm>
          <a:off x="0" y="0"/>
          <a:ext cx="0" cy="0"/>
          <a:chOff x="0" y="0"/>
          <a:chExt cx="0" cy="0"/>
        </a:xfrm>
      </p:grpSpPr>
      <p:sp>
        <p:nvSpPr>
          <p:cNvPr id="13" name="직사각형 12"/>
          <p:cNvSpPr/>
          <p:nvPr userDrawn="1"/>
        </p:nvSpPr>
        <p:spPr>
          <a:xfrm>
            <a:off x="0" y="0"/>
            <a:ext cx="9906000" cy="6211846"/>
          </a:xfrm>
          <a:prstGeom prst="rect">
            <a:avLst/>
          </a:prstGeom>
          <a:solidFill>
            <a:srgbClr val="F68B2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smtClean="0">
              <a:solidFill>
                <a:schemeClr val="tx1"/>
              </a:solidFill>
            </a:endParaRPr>
          </a:p>
        </p:txBody>
      </p:sp>
      <p:pic>
        <p:nvPicPr>
          <p:cNvPr id="2" name="그림 1"/>
          <p:cNvPicPr>
            <a:picLocks noChangeAspect="1"/>
          </p:cNvPicPr>
          <p:nvPr userDrawn="1"/>
        </p:nvPicPr>
        <p:blipFill>
          <a:blip r:embed="rId2" cstate="print"/>
          <a:stretch>
            <a:fillRect/>
          </a:stretch>
        </p:blipFill>
        <p:spPr>
          <a:xfrm>
            <a:off x="0" y="953"/>
            <a:ext cx="9906000" cy="6856092"/>
          </a:xfrm>
          <a:prstGeom prst="rect">
            <a:avLst/>
          </a:prstGeom>
        </p:spPr>
      </p:pic>
      <p:sp>
        <p:nvSpPr>
          <p:cNvPr id="28" name="내용 개체 틀 27"/>
          <p:cNvSpPr>
            <a:spLocks noGrp="1"/>
          </p:cNvSpPr>
          <p:nvPr userDrawn="1">
            <p:ph sz="quarter" idx="14" hasCustomPrompt="1"/>
          </p:nvPr>
        </p:nvSpPr>
        <p:spPr>
          <a:xfrm>
            <a:off x="920553" y="1744167"/>
            <a:ext cx="3168352" cy="1468809"/>
          </a:xfrm>
        </p:spPr>
        <p:txBody>
          <a:bodyPr lIns="0">
            <a:noAutofit/>
          </a:bodyPr>
          <a:lstStyle>
            <a:lvl1pPr marL="0" indent="0">
              <a:buNone/>
              <a:defRPr sz="3200" b="1">
                <a:solidFill>
                  <a:schemeClr val="bg1"/>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chemeClr val="bg1"/>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chemeClr val="bg1"/>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7"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schemeClr val="bg1"/>
                </a:solidFill>
              </a:rPr>
              <a:t>Copyright © 2015 Samsung SDS Co., Ltd. All rights reserved   |  Confidential</a:t>
            </a:r>
            <a:endParaRPr lang="en-US" altLang="ko-KR" sz="600" dirty="0">
              <a:solidFill>
                <a:schemeClr val="bg1"/>
              </a:solidFill>
            </a:endParaRPr>
          </a:p>
        </p:txBody>
      </p:sp>
      <p:pic>
        <p:nvPicPr>
          <p:cNvPr id="23" name="Picture 4" descr="C:\Users\use\Documents\GrayBa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24"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8"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69600" y="324000"/>
            <a:ext cx="2122338"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09189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82_FCover-Imag BG-Mfg">
    <p:spTree>
      <p:nvGrpSpPr>
        <p:cNvPr id="1" name=""/>
        <p:cNvGrpSpPr/>
        <p:nvPr/>
      </p:nvGrpSpPr>
      <p:grpSpPr>
        <a:xfrm>
          <a:off x="0" y="0"/>
          <a:ext cx="0" cy="0"/>
          <a:chOff x="0" y="0"/>
          <a:chExt cx="0" cy="0"/>
        </a:xfrm>
      </p:grpSpPr>
      <p:sp>
        <p:nvSpPr>
          <p:cNvPr id="19" name="직사각형 18"/>
          <p:cNvSpPr/>
          <p:nvPr userDrawn="1"/>
        </p:nvSpPr>
        <p:spPr>
          <a:xfrm>
            <a:off x="1" y="0"/>
            <a:ext cx="9741532" cy="6858000"/>
          </a:xfrm>
          <a:prstGeom prst="rect">
            <a:avLst/>
          </a:prstGeom>
          <a:solidFill>
            <a:srgbClr val="F68B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내용 개체 틀 27"/>
          <p:cNvSpPr>
            <a:spLocks noGrp="1"/>
          </p:cNvSpPr>
          <p:nvPr userDrawn="1">
            <p:ph sz="quarter" idx="14" hasCustomPrompt="1"/>
          </p:nvPr>
        </p:nvSpPr>
        <p:spPr>
          <a:xfrm>
            <a:off x="920553" y="1744167"/>
            <a:ext cx="3168352" cy="1468809"/>
          </a:xfrm>
        </p:spPr>
        <p:txBody>
          <a:bodyPr lIns="0">
            <a:noAutofit/>
          </a:bodyPr>
          <a:lstStyle>
            <a:lvl1pPr marL="0" indent="0">
              <a:buNone/>
              <a:defRPr sz="3200" b="1">
                <a:solidFill>
                  <a:schemeClr val="bg1"/>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chemeClr val="bg1"/>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chemeClr val="bg1"/>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pic>
        <p:nvPicPr>
          <p:cNvPr id="22" name="Picture 2" descr="C:\Users\use\Documents\Category Icon03NC.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200000" y="0"/>
            <a:ext cx="2700305" cy="89908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C:\Users\ywpaul.shin\Desktop\image resources_temp\cloud_chalkboard.jpg"/>
          <p:cNvPicPr>
            <a:picLocks noChangeAspect="1" noChangeArrowheads="1"/>
          </p:cNvPicPr>
          <p:nvPr userDrawn="1"/>
        </p:nvPicPr>
        <p:blipFill>
          <a:blip r:embed="rId3" cstate="print"/>
          <a:srcRect l="39963" r="8637"/>
          <a:stretch>
            <a:fillRect/>
          </a:stretch>
        </p:blipFill>
        <p:spPr bwMode="auto">
          <a:xfrm>
            <a:off x="4944532" y="-1"/>
            <a:ext cx="4974563" cy="6211847"/>
          </a:xfrm>
          <a:prstGeom prst="rect">
            <a:avLst/>
          </a:prstGeom>
          <a:noFill/>
        </p:spPr>
      </p:pic>
      <p:sp>
        <p:nvSpPr>
          <p:cNvPr id="17"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schemeClr val="bg1"/>
                </a:solidFill>
              </a:rPr>
              <a:t>Copyright © 2015 Samsung SDS Co., Ltd. All rights reserved   |  Confidential</a:t>
            </a:r>
            <a:endParaRPr lang="en-US" altLang="ko-KR" sz="600" dirty="0">
              <a:solidFill>
                <a:schemeClr val="bg1"/>
              </a:solidFill>
            </a:endParaRPr>
          </a:p>
        </p:txBody>
      </p:sp>
      <p:pic>
        <p:nvPicPr>
          <p:cNvPr id="29" name="Picture 4" descr="C:\Users\use\Documents\GrayBar.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31"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5"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669600" y="324000"/>
            <a:ext cx="2122338"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276728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7_FCover-Imag BG-Mfg">
    <p:spTree>
      <p:nvGrpSpPr>
        <p:cNvPr id="1" name=""/>
        <p:cNvGrpSpPr/>
        <p:nvPr/>
      </p:nvGrpSpPr>
      <p:grpSpPr>
        <a:xfrm>
          <a:off x="0" y="0"/>
          <a:ext cx="0" cy="0"/>
          <a:chOff x="0" y="0"/>
          <a:chExt cx="0" cy="0"/>
        </a:xfrm>
      </p:grpSpPr>
      <p:sp>
        <p:nvSpPr>
          <p:cNvPr id="19" name="직사각형 18"/>
          <p:cNvSpPr/>
          <p:nvPr userDrawn="1"/>
        </p:nvSpPr>
        <p:spPr>
          <a:xfrm>
            <a:off x="1" y="0"/>
            <a:ext cx="9777536" cy="6858000"/>
          </a:xfrm>
          <a:prstGeom prst="rect">
            <a:avLst/>
          </a:prstGeom>
          <a:solidFill>
            <a:srgbClr val="F68B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123" name="Picture 3" descr="R:\2.부서함\7.3.3 Image Gallery 최종파일(0827)\workplace\Image Galllery Book용 JPEG(lands 가로 1000pixel port 세로 1000pixel)\SDS-0058-IMG_7400.jpg"/>
          <p:cNvPicPr>
            <a:picLocks noChangeAspect="1" noChangeArrowheads="1"/>
          </p:cNvPicPr>
          <p:nvPr userDrawn="1"/>
        </p:nvPicPr>
        <p:blipFill rotWithShape="1">
          <a:blip r:embed="rId2" cstate="print">
            <a:lum contrast="10000"/>
          </a:blip>
          <a:srcRect l="15771" r="32114" b="2163"/>
          <a:stretch/>
        </p:blipFill>
        <p:spPr bwMode="auto">
          <a:xfrm>
            <a:off x="4953000" y="0"/>
            <a:ext cx="4963886" cy="6215743"/>
          </a:xfrm>
          <a:prstGeom prst="rect">
            <a:avLst/>
          </a:prstGeom>
          <a:noFill/>
        </p:spPr>
      </p:pic>
      <p:sp>
        <p:nvSpPr>
          <p:cNvPr id="28" name="내용 개체 틀 27"/>
          <p:cNvSpPr>
            <a:spLocks noGrp="1"/>
          </p:cNvSpPr>
          <p:nvPr userDrawn="1">
            <p:ph sz="quarter" idx="14" hasCustomPrompt="1"/>
          </p:nvPr>
        </p:nvSpPr>
        <p:spPr>
          <a:xfrm>
            <a:off x="920553" y="1744167"/>
            <a:ext cx="3168352" cy="1468809"/>
          </a:xfrm>
        </p:spPr>
        <p:txBody>
          <a:bodyPr lIns="0">
            <a:noAutofit/>
          </a:bodyPr>
          <a:lstStyle>
            <a:lvl1pPr marL="0" indent="0">
              <a:buNone/>
              <a:defRPr sz="3200" b="1">
                <a:solidFill>
                  <a:schemeClr val="bg1"/>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chemeClr val="bg1"/>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chemeClr val="bg1"/>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7"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schemeClr val="bg1"/>
                </a:solidFill>
              </a:rPr>
              <a:t>Copyright © 2015 Samsung SDS Co., Ltd. All rights reserved   |  Confidential</a:t>
            </a:r>
            <a:endParaRPr lang="en-US" altLang="ko-KR" sz="600" dirty="0">
              <a:solidFill>
                <a:schemeClr val="bg1"/>
              </a:solidFill>
            </a:endParaRPr>
          </a:p>
        </p:txBody>
      </p:sp>
      <p:pic>
        <p:nvPicPr>
          <p:cNvPr id="24" name="Picture 4" descr="C:\Users\use\Documents\GrayBa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25"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8"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69600" y="324000"/>
            <a:ext cx="2122338"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276728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8_FCover-Imag BG-Mfg">
    <p:spTree>
      <p:nvGrpSpPr>
        <p:cNvPr id="1" name=""/>
        <p:cNvGrpSpPr/>
        <p:nvPr/>
      </p:nvGrpSpPr>
      <p:grpSpPr>
        <a:xfrm>
          <a:off x="0" y="0"/>
          <a:ext cx="0" cy="0"/>
          <a:chOff x="0" y="0"/>
          <a:chExt cx="0" cy="0"/>
        </a:xfrm>
      </p:grpSpPr>
      <p:sp>
        <p:nvSpPr>
          <p:cNvPr id="19" name="직사각형 18"/>
          <p:cNvSpPr/>
          <p:nvPr userDrawn="1"/>
        </p:nvSpPr>
        <p:spPr>
          <a:xfrm>
            <a:off x="1" y="0"/>
            <a:ext cx="9741532" cy="6858000"/>
          </a:xfrm>
          <a:prstGeom prst="rect">
            <a:avLst/>
          </a:prstGeom>
          <a:solidFill>
            <a:srgbClr val="F68B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25"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29583" t="747" r="18888" b="1032"/>
          <a:stretch/>
        </p:blipFill>
        <p:spPr bwMode="auto">
          <a:xfrm>
            <a:off x="4953000" y="-10538"/>
            <a:ext cx="4953600" cy="6222384"/>
          </a:xfrm>
          <a:prstGeom prst="rect">
            <a:avLst/>
          </a:prstGeom>
          <a:noFill/>
        </p:spPr>
      </p:pic>
      <p:sp>
        <p:nvSpPr>
          <p:cNvPr id="28" name="내용 개체 틀 27"/>
          <p:cNvSpPr>
            <a:spLocks noGrp="1"/>
          </p:cNvSpPr>
          <p:nvPr userDrawn="1">
            <p:ph sz="quarter" idx="14" hasCustomPrompt="1"/>
          </p:nvPr>
        </p:nvSpPr>
        <p:spPr>
          <a:xfrm>
            <a:off x="920553" y="1744167"/>
            <a:ext cx="3168352" cy="1468809"/>
          </a:xfrm>
        </p:spPr>
        <p:txBody>
          <a:bodyPr lIns="0">
            <a:noAutofit/>
          </a:bodyPr>
          <a:lstStyle>
            <a:lvl1pPr marL="0" indent="0">
              <a:buNone/>
              <a:defRPr sz="3200" b="1">
                <a:solidFill>
                  <a:schemeClr val="bg1"/>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chemeClr val="bg1"/>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chemeClr val="bg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chemeClr val="bg1"/>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7"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schemeClr val="bg1"/>
                </a:solidFill>
              </a:rPr>
              <a:t>Copyright © 2015 Samsung SDS Co., Ltd. All rights reserved   |  Confidential</a:t>
            </a:r>
            <a:endParaRPr lang="en-US" altLang="ko-KR" sz="600" dirty="0">
              <a:solidFill>
                <a:schemeClr val="bg1"/>
              </a:solidFill>
            </a:endParaRPr>
          </a:p>
        </p:txBody>
      </p:sp>
      <p:pic>
        <p:nvPicPr>
          <p:cNvPr id="26" name="Picture 4" descr="C:\Users\use\Documents\GrayBa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29"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5"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69600" y="324000"/>
            <a:ext cx="2122338"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7327741"/>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8_FCover-Pattern BG-Corporate">
    <p:spTree>
      <p:nvGrpSpPr>
        <p:cNvPr id="1" name=""/>
        <p:cNvGrpSpPr/>
        <p:nvPr/>
      </p:nvGrpSpPr>
      <p:grpSpPr>
        <a:xfrm>
          <a:off x="0" y="0"/>
          <a:ext cx="0" cy="0"/>
          <a:chOff x="0" y="0"/>
          <a:chExt cx="0" cy="0"/>
        </a:xfrm>
      </p:grpSpPr>
      <p:pic>
        <p:nvPicPr>
          <p:cNvPr id="17" name="Picture 2" descr="C:\mySingle\Temp\01.jpg"/>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2731" b="1456"/>
          <a:stretch/>
        </p:blipFill>
        <p:spPr bwMode="auto">
          <a:xfrm>
            <a:off x="1" y="0"/>
            <a:ext cx="9906000" cy="6250935"/>
          </a:xfrm>
          <a:prstGeom prst="rect">
            <a:avLst/>
          </a:prstGeom>
          <a:noFill/>
          <a:extLst>
            <a:ext uri="{909E8E84-426E-40DD-AFC4-6F175D3DCCD1}">
              <a14:hiddenFill xmlns:a14="http://schemas.microsoft.com/office/drawing/2010/main">
                <a:solidFill>
                  <a:srgbClr val="FFFFFF"/>
                </a:solidFill>
              </a14:hiddenFill>
            </a:ext>
          </a:extLst>
        </p:spPr>
      </p:pic>
      <p:sp>
        <p:nvSpPr>
          <p:cNvPr id="28" name="내용 개체 틀 27"/>
          <p:cNvSpPr>
            <a:spLocks noGrp="1"/>
          </p:cNvSpPr>
          <p:nvPr userDrawn="1">
            <p:ph sz="quarter" idx="14" hasCustomPrompt="1"/>
          </p:nvPr>
        </p:nvSpPr>
        <p:spPr>
          <a:xfrm>
            <a:off x="920553" y="1744167"/>
            <a:ext cx="3168352" cy="1468809"/>
          </a:xfrm>
        </p:spPr>
        <p:txBody>
          <a:bodyPr lIns="0" anchor="t" anchorCtr="0">
            <a:noAutofit/>
          </a:bodyPr>
          <a:lstStyle>
            <a:lvl1pPr marL="0" indent="0">
              <a:buNone/>
              <a:defRPr sz="3200" b="1">
                <a:solidFill>
                  <a:schemeClr val="bg1"/>
                </a:solidFill>
              </a:defRPr>
            </a:lvl1pPr>
          </a:lstStyle>
          <a:p>
            <a:pPr lvl="0"/>
            <a:r>
              <a:rPr lang="en-US" altLang="ko-KR" smtClean="0"/>
              <a:t>The title.</a:t>
            </a:r>
            <a:br>
              <a:rPr lang="en-US" altLang="ko-KR" smtClean="0"/>
            </a:br>
            <a:r>
              <a:rPr lang="en-US" altLang="ko-KR" smtClean="0"/>
              <a:t>Enter.</a:t>
            </a:r>
            <a:endParaRPr lang="ko-KR" altLang="en-US" dirty="0"/>
          </a:p>
        </p:txBody>
      </p:sp>
      <p:sp>
        <p:nvSpPr>
          <p:cNvPr id="30" name="내용 개체 틀 29"/>
          <p:cNvSpPr>
            <a:spLocks noGrp="1"/>
          </p:cNvSpPr>
          <p:nvPr userDrawn="1">
            <p:ph sz="quarter" idx="15" hasCustomPrompt="1"/>
          </p:nvPr>
        </p:nvSpPr>
        <p:spPr>
          <a:xfrm>
            <a:off x="920553" y="3356992"/>
            <a:ext cx="3168352" cy="576262"/>
          </a:xfrm>
        </p:spPr>
        <p:txBody>
          <a:bodyPr lIns="0">
            <a:noAutofit/>
          </a:bodyPr>
          <a:lstStyle>
            <a:lvl1pPr marL="0" indent="0">
              <a:buNone/>
              <a:defRPr sz="2000">
                <a:solidFill>
                  <a:schemeClr val="bg1"/>
                </a:solidFill>
              </a:defRPr>
            </a:lvl1pPr>
            <a:lvl2pPr>
              <a:defRPr sz="2800">
                <a:solidFill>
                  <a:srgbClr val="7F7F7F"/>
                </a:solidFill>
              </a:defRPr>
            </a:lvl2pPr>
            <a:lvl3pPr>
              <a:defRPr sz="2800">
                <a:solidFill>
                  <a:srgbClr val="7F7F7F"/>
                </a:solidFill>
              </a:defRPr>
            </a:lvl3pPr>
            <a:lvl4pPr>
              <a:defRPr sz="2800">
                <a:solidFill>
                  <a:srgbClr val="7F7F7F"/>
                </a:solidFill>
              </a:defRPr>
            </a:lvl4pPr>
            <a:lvl5pPr>
              <a:defRPr sz="2800">
                <a:solidFill>
                  <a:srgbClr val="7F7F7F"/>
                </a:solidFill>
              </a:defRPr>
            </a:lvl5pPr>
          </a:lstStyle>
          <a:p>
            <a:pPr lvl="0"/>
            <a:r>
              <a:rPr lang="en-US" altLang="ko-KR" smtClean="0"/>
              <a:t>Please enter a subtitle.</a:t>
            </a:r>
            <a:br>
              <a:rPr lang="en-US" altLang="ko-KR" smtClean="0"/>
            </a:br>
            <a:r>
              <a:rPr lang="en-US" altLang="ko-KR" smtClean="0"/>
              <a:t>(optional)</a:t>
            </a:r>
            <a:endParaRPr lang="ko-KR" altLang="en-US" dirty="0"/>
          </a:p>
        </p:txBody>
      </p:sp>
      <p:sp>
        <p:nvSpPr>
          <p:cNvPr id="20" name="Freeform 17"/>
          <p:cNvSpPr/>
          <p:nvPr userDrawn="1"/>
        </p:nvSpPr>
        <p:spPr>
          <a:xfrm rot="10800000">
            <a:off x="776537" y="4301722"/>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17"/>
          <p:cNvSpPr/>
          <p:nvPr userDrawn="1"/>
        </p:nvSpPr>
        <p:spPr>
          <a:xfrm>
            <a:off x="776537" y="1219200"/>
            <a:ext cx="3420000" cy="230400"/>
          </a:xfrm>
          <a:custGeom>
            <a:avLst/>
            <a:gdLst>
              <a:gd name="connsiteX0" fmla="*/ 0 w 3679825"/>
              <a:gd name="connsiteY0" fmla="*/ 158750 h 158750"/>
              <a:gd name="connsiteX1" fmla="*/ 0 w 3679825"/>
              <a:gd name="connsiteY1" fmla="*/ 0 h 158750"/>
              <a:gd name="connsiteX2" fmla="*/ 3679825 w 3679825"/>
              <a:gd name="connsiteY2" fmla="*/ 0 h 158750"/>
              <a:gd name="connsiteX3" fmla="*/ 3679825 w 3679825"/>
              <a:gd name="connsiteY3" fmla="*/ 158750 h 158750"/>
            </a:gdLst>
            <a:ahLst/>
            <a:cxnLst>
              <a:cxn ang="0">
                <a:pos x="connsiteX0" y="connsiteY0"/>
              </a:cxn>
              <a:cxn ang="0">
                <a:pos x="connsiteX1" y="connsiteY1"/>
              </a:cxn>
              <a:cxn ang="0">
                <a:pos x="connsiteX2" y="connsiteY2"/>
              </a:cxn>
              <a:cxn ang="0">
                <a:pos x="connsiteX3" y="connsiteY3"/>
              </a:cxn>
            </a:cxnLst>
            <a:rect l="l" t="t" r="r" b="b"/>
            <a:pathLst>
              <a:path w="3679825" h="158750">
                <a:moveTo>
                  <a:pt x="0" y="158750"/>
                </a:moveTo>
                <a:lnTo>
                  <a:pt x="0" y="0"/>
                </a:lnTo>
                <a:lnTo>
                  <a:pt x="3679825" y="0"/>
                </a:lnTo>
                <a:lnTo>
                  <a:pt x="3679825" y="158750"/>
                </a:lnTo>
              </a:path>
            </a:pathLst>
          </a:custGeom>
          <a:ln w="155575" cap="flat" cmpd="sng" algn="ctr">
            <a:solidFill>
              <a:srgbClr val="F68B21"/>
            </a:solidFill>
            <a:prstDash val="solid"/>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부제목 2"/>
          <p:cNvSpPr>
            <a:spLocks noGrp="1"/>
          </p:cNvSpPr>
          <p:nvPr>
            <p:ph type="subTitle" idx="1" hasCustomPrompt="1"/>
          </p:nvPr>
        </p:nvSpPr>
        <p:spPr>
          <a:xfrm>
            <a:off x="920553" y="4941168"/>
            <a:ext cx="3723902" cy="346959"/>
          </a:xfrm>
        </p:spPr>
        <p:txBody>
          <a:bodyPr lIns="0" tIns="0" rIns="0" bIns="0">
            <a:normAutofit/>
          </a:bodyPr>
          <a:lstStyle>
            <a:lvl1pPr marL="0" indent="0" algn="l">
              <a:buNone/>
              <a:defRPr lang="ko-KR" altLang="en-US" sz="16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smtClean="0"/>
              <a:t>Edit master subtitle style</a:t>
            </a:r>
            <a:endParaRPr lang="ko-KR" altLang="en-US" dirty="0"/>
          </a:p>
        </p:txBody>
      </p:sp>
      <p:sp>
        <p:nvSpPr>
          <p:cNvPr id="16" name="내용 개체 틀 25"/>
          <p:cNvSpPr>
            <a:spLocks noGrp="1"/>
          </p:cNvSpPr>
          <p:nvPr>
            <p:ph sz="quarter" idx="13" hasCustomPrompt="1"/>
          </p:nvPr>
        </p:nvSpPr>
        <p:spPr>
          <a:xfrm>
            <a:off x="920553" y="5262727"/>
            <a:ext cx="3723902" cy="889496"/>
          </a:xfrm>
        </p:spPr>
        <p:txBody>
          <a:bodyPr lIns="0"/>
          <a:lstStyle>
            <a:lvl1pPr marL="0" indent="0">
              <a:buNone/>
              <a:defRPr sz="1500" b="1">
                <a:solidFill>
                  <a:schemeClr val="bg1"/>
                </a:solidFill>
              </a:defRPr>
            </a:lvl1pPr>
            <a:lvl2pPr>
              <a:defRPr>
                <a:solidFill>
                  <a:srgbClr val="7F7F7F"/>
                </a:solidFill>
              </a:defRPr>
            </a:lvl2pPr>
            <a:lvl3pPr>
              <a:defRPr>
                <a:solidFill>
                  <a:srgbClr val="7F7F7F"/>
                </a:solidFill>
              </a:defRPr>
            </a:lvl3pPr>
            <a:lvl4pPr>
              <a:defRPr>
                <a:solidFill>
                  <a:srgbClr val="7F7F7F"/>
                </a:solidFill>
              </a:defRPr>
            </a:lvl4pPr>
            <a:lvl5pPr>
              <a:defRPr>
                <a:solidFill>
                  <a:srgbClr val="7F7F7F"/>
                </a:solidFill>
              </a:defRPr>
            </a:lvl5pPr>
          </a:lstStyle>
          <a:p>
            <a:pPr lvl="0"/>
            <a:r>
              <a:rPr lang="en-US" altLang="ko-KR" smtClean="0"/>
              <a:t>Edit the master text style</a:t>
            </a:r>
            <a:endParaRPr lang="ko-KR" altLang="en-US" dirty="0" smtClean="0"/>
          </a:p>
        </p:txBody>
      </p:sp>
      <p:sp>
        <p:nvSpPr>
          <p:cNvPr id="18" name="Text Box 9"/>
          <p:cNvSpPr txBox="1">
            <a:spLocks noChangeArrowheads="1"/>
          </p:cNvSpPr>
          <p:nvPr userDrawn="1"/>
        </p:nvSpPr>
        <p:spPr bwMode="auto">
          <a:xfrm>
            <a:off x="6888589" y="5940654"/>
            <a:ext cx="3017411" cy="184666"/>
          </a:xfrm>
          <a:prstGeom prst="rect">
            <a:avLst/>
          </a:prstGeom>
          <a:noFill/>
          <a:ln w="9525">
            <a:noFill/>
            <a:miter lim="800000"/>
            <a:headEnd/>
            <a:tailEnd/>
          </a:ln>
        </p:spPr>
        <p:txBody>
          <a:bodyPr wrap="square" lIns="0">
            <a:spAutoFit/>
          </a:bodyPr>
          <a:lstStyle/>
          <a:p>
            <a:pPr eaLnBrk="0" hangingPunct="0"/>
            <a:r>
              <a:rPr lang="en-US" altLang="ko-KR" sz="600" smtClean="0">
                <a:solidFill>
                  <a:schemeClr val="bg1"/>
                </a:solidFill>
              </a:rPr>
              <a:t>Copyright © 2015 Samsung SDS Co., Ltd. All rights reserved   |  Confidential</a:t>
            </a:r>
            <a:endParaRPr lang="en-US" altLang="ko-KR" sz="600" dirty="0">
              <a:solidFill>
                <a:schemeClr val="bg1"/>
              </a:solidFill>
            </a:endParaRPr>
          </a:p>
        </p:txBody>
      </p:sp>
      <p:pic>
        <p:nvPicPr>
          <p:cNvPr id="24" name="Picture 4" descr="C:\Users\use\Documents\GrayBar.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175" y="6211846"/>
            <a:ext cx="9899650" cy="646154"/>
          </a:xfrm>
          <a:prstGeom prst="rect">
            <a:avLst/>
          </a:prstGeom>
          <a:noFill/>
          <a:extLst>
            <a:ext uri="{909E8E84-426E-40DD-AFC4-6F175D3DCCD1}">
              <a14:hiddenFill xmlns:a14="http://schemas.microsoft.com/office/drawing/2010/main">
                <a:solidFill>
                  <a:srgbClr val="FFFFFF"/>
                </a:solidFill>
              </a14:hiddenFill>
            </a:ext>
          </a:extLst>
        </p:spPr>
      </p:pic>
      <p:sp>
        <p:nvSpPr>
          <p:cNvPr id="25" name="내용 개체 틀 3"/>
          <p:cNvSpPr>
            <a:spLocks noGrp="1"/>
          </p:cNvSpPr>
          <p:nvPr>
            <p:ph sz="quarter" idx="16" hasCustomPrompt="1"/>
          </p:nvPr>
        </p:nvSpPr>
        <p:spPr>
          <a:xfrm>
            <a:off x="308484" y="6429139"/>
            <a:ext cx="1597298" cy="276225"/>
          </a:xfrm>
        </p:spPr>
        <p:txBody>
          <a:bodyPr>
            <a:noAutofit/>
          </a:bodyPr>
          <a:lstStyle>
            <a:lvl1pPr marL="0" indent="0">
              <a:buNone/>
              <a:defRPr sz="1200" baseline="0">
                <a:solidFill>
                  <a:schemeClr val="tx1">
                    <a:lumMod val="65000"/>
                    <a:lumOff val="35000"/>
                  </a:schemeClr>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altLang="ko-KR" smtClean="0"/>
              <a:t>Customer CI (optional)</a:t>
            </a:r>
            <a:endParaRPr lang="ko-KR" altLang="en-US" dirty="0"/>
          </a:p>
        </p:txBody>
      </p:sp>
      <p:pic>
        <p:nvPicPr>
          <p:cNvPr id="15" name="Picture 3" descr="R:\2.부서함\舊 마케팅커뮤니케이션파트(사업기획_전략) 부서함\Brand 관리_1. Brand 표현체계\★전사 브랜드 표현 체계\15년 전사 브랜드 표현 체계\新비전슬로건\SDS Slogan_white.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69600" y="324000"/>
            <a:ext cx="2122338" cy="25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331695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95300" y="274638"/>
            <a:ext cx="8915400" cy="1143000"/>
          </a:xfrm>
          <a:prstGeom prst="rect">
            <a:avLst/>
          </a:prstGeom>
        </p:spPr>
        <p:txBody>
          <a:bodyPr vert="horz" lIns="91440" tIns="45720" rIns="91440" bIns="45720" rtlCol="0" anchor="ctr">
            <a:normAutofit/>
          </a:bodyPr>
          <a:lstStyle/>
          <a:p>
            <a:r>
              <a:rPr lang="en-US" altLang="ko-KR" smtClean="0"/>
              <a:t>Edit master title style</a:t>
            </a:r>
            <a:endParaRPr lang="ko-KR" altLang="en-US"/>
          </a:p>
        </p:txBody>
      </p:sp>
      <p:sp>
        <p:nvSpPr>
          <p:cNvPr id="3" name="텍스트 개체 틀 2"/>
          <p:cNvSpPr>
            <a:spLocks noGrp="1"/>
          </p:cNvSpPr>
          <p:nvPr>
            <p:ph type="body" idx="1"/>
          </p:nvPr>
        </p:nvSpPr>
        <p:spPr>
          <a:xfrm>
            <a:off x="495300" y="1600201"/>
            <a:ext cx="8915400" cy="4525963"/>
          </a:xfrm>
          <a:prstGeom prst="rect">
            <a:avLst/>
          </a:prstGeom>
        </p:spPr>
        <p:txBody>
          <a:bodyPr vert="horz" lIns="91440" tIns="45720" rIns="91440" bIns="45720" rtlCol="0">
            <a:normAutofit/>
          </a:bodyPr>
          <a:lstStyle/>
          <a:p>
            <a:pPr lvl="0"/>
            <a:r>
              <a:rPr lang="en-US" altLang="ko-KR" smtClean="0"/>
              <a:t>Edit the master text style</a:t>
            </a:r>
            <a:endParaRPr lang="ko-KR" altLang="en-US" dirty="0" smtClean="0"/>
          </a:p>
          <a:p>
            <a:pPr lvl="1"/>
            <a:r>
              <a:rPr lang="en-US" altLang="ko-KR" smtClean="0"/>
              <a:t>second level</a:t>
            </a:r>
            <a:endParaRPr lang="ko-KR" altLang="en-US" dirty="0" smtClean="0"/>
          </a:p>
          <a:p>
            <a:pPr lvl="2"/>
            <a:r>
              <a:rPr lang="en-US" altLang="ko-KR" smtClean="0"/>
              <a:t>third level</a:t>
            </a:r>
            <a:endParaRPr lang="ko-KR" altLang="en-US" dirty="0" smtClean="0"/>
          </a:p>
          <a:p>
            <a:pPr lvl="3"/>
            <a:r>
              <a:rPr lang="en-US" altLang="ko-KR" smtClean="0"/>
              <a:t>fourth level</a:t>
            </a:r>
            <a:endParaRPr lang="ko-KR" altLang="en-US" dirty="0" smtClean="0"/>
          </a:p>
          <a:p>
            <a:pPr lvl="4"/>
            <a:r>
              <a:rPr lang="en-US" altLang="ko-KR" smtClean="0"/>
              <a:t>Fifth level.</a:t>
            </a:r>
            <a:endParaRPr lang="ko-KR" altLang="en-US" dirty="0"/>
          </a:p>
        </p:txBody>
      </p:sp>
      <p:sp>
        <p:nvSpPr>
          <p:cNvPr id="4" name="날짜 개체 틀 3"/>
          <p:cNvSpPr>
            <a:spLocks noGrp="1"/>
          </p:cNvSpPr>
          <p:nvPr>
            <p:ph type="dt" sz="half" idx="2"/>
          </p:nvPr>
        </p:nvSpPr>
        <p:spPr>
          <a:xfrm>
            <a:off x="495300" y="6356351"/>
            <a:ext cx="2311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ko-KR" altLang="en-US"/>
          </a:p>
        </p:txBody>
      </p:sp>
      <p:sp>
        <p:nvSpPr>
          <p:cNvPr id="5" name="바닥글 개체 틀 4"/>
          <p:cNvSpPr>
            <a:spLocks noGrp="1"/>
          </p:cNvSpPr>
          <p:nvPr>
            <p:ph type="ftr" sz="quarter" idx="3"/>
          </p:nvPr>
        </p:nvSpPr>
        <p:spPr>
          <a:xfrm>
            <a:off x="3384550" y="6356351"/>
            <a:ext cx="31369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7099300" y="6356351"/>
            <a:ext cx="2311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altLang="ko-KR" smtClean="0"/>
              <a:t>‹#›</a:t>
            </a:r>
            <a:endParaRPr lang="ko-KR" altLang="en-US"/>
          </a:p>
        </p:txBody>
      </p:sp>
    </p:spTree>
  </p:cSld>
  <p:clrMap bg1="lt1" tx1="dk1" bg2="lt2" tx2="dk2" accent1="accent1" accent2="accent2" accent3="accent3" accent4="accent4" accent5="accent5" accent6="accent6" hlink="hlink" folHlink="folHlink"/>
  <p:sldLayoutIdLst>
    <p:sldLayoutId id="2147483727" r:id="rId1"/>
    <p:sldLayoutId id="2147483730" r:id="rId2"/>
    <p:sldLayoutId id="2147483894" r:id="rId3"/>
    <p:sldLayoutId id="2147483876" r:id="rId4"/>
    <p:sldLayoutId id="2147483733" r:id="rId5"/>
    <p:sldLayoutId id="2147483830" r:id="rId6"/>
    <p:sldLayoutId id="2147483835" r:id="rId7"/>
    <p:sldLayoutId id="2147483886" r:id="rId8"/>
    <p:sldLayoutId id="2147483865" r:id="rId9"/>
    <p:sldLayoutId id="2147483869" r:id="rId10"/>
    <p:sldLayoutId id="2147483732" r:id="rId11"/>
    <p:sldLayoutId id="2147483734" r:id="rId12"/>
    <p:sldLayoutId id="2147483893" r:id="rId13"/>
    <p:sldLayoutId id="2147483895" r:id="rId14"/>
    <p:sldLayoutId id="2147483891" r:id="rId15"/>
    <p:sldLayoutId id="2147483669" r:id="rId16"/>
    <p:sldLayoutId id="2147483896" r:id="rId17"/>
  </p:sldLayoutIdLst>
  <p:timing>
    <p:tnLst>
      <p:par>
        <p:cTn id="1" dur="indefinite" restart="never" nodeType="tmRoot"/>
      </p:par>
    </p:tnLst>
  </p:timing>
  <p:hf hdr="0" ftr="0" dt="0"/>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44.png"/></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부제목 1"/>
          <p:cNvSpPr>
            <a:spLocks noGrp="1"/>
          </p:cNvSpPr>
          <p:nvPr>
            <p:ph type="subTitle" idx="1"/>
          </p:nvPr>
        </p:nvSpPr>
        <p:spPr/>
        <p:txBody>
          <a:bodyPr/>
          <a:lstStyle/>
          <a:p>
            <a:r>
              <a:rPr lang="en-US" altLang="ko-KR" smtClean="0"/>
              <a:t>2019. 11. 07</a:t>
            </a:r>
            <a:endParaRPr lang="ko-KR" altLang="en-US" dirty="0"/>
          </a:p>
        </p:txBody>
      </p:sp>
      <p:sp>
        <p:nvSpPr>
          <p:cNvPr id="3" name="내용 개체 틀 2"/>
          <p:cNvSpPr>
            <a:spLocks noGrp="1"/>
          </p:cNvSpPr>
          <p:nvPr>
            <p:ph sz="quarter" idx="13"/>
          </p:nvPr>
        </p:nvSpPr>
        <p:spPr/>
        <p:txBody>
          <a:bodyPr/>
          <a:lstStyle/>
          <a:p>
            <a:r>
              <a:rPr lang="en-US" altLang="ko-KR" smtClean="0"/>
              <a:t>Solution Service Innovation Group</a:t>
            </a:r>
            <a:endParaRPr lang="en-US" altLang="ko-KR" dirty="0" smtClean="0"/>
          </a:p>
          <a:p>
            <a:r>
              <a:rPr lang="en-US" altLang="ko-KR" smtClean="0"/>
              <a:t>mail platform</a:t>
            </a:r>
            <a:endParaRPr lang="ko-KR" altLang="en-US" dirty="0"/>
          </a:p>
        </p:txBody>
      </p:sp>
      <p:sp>
        <p:nvSpPr>
          <p:cNvPr id="4" name="내용 개체 틀 3"/>
          <p:cNvSpPr>
            <a:spLocks noGrp="1"/>
          </p:cNvSpPr>
          <p:nvPr>
            <p:ph sz="quarter" idx="14"/>
          </p:nvPr>
        </p:nvSpPr>
        <p:spPr/>
        <p:txBody>
          <a:bodyPr/>
          <a:lstStyle/>
          <a:p>
            <a:r>
              <a:rPr lang="en-US" altLang="ko-KR" smtClean="0"/>
              <a:t>HDP Set Construction</a:t>
            </a:r>
            <a:endParaRPr lang="en-US" altLang="ko-KR" dirty="0" smtClean="0"/>
          </a:p>
          <a:p>
            <a:r>
              <a:rPr lang="en-US" altLang="ko-KR" smtClean="0"/>
              <a:t>(Square)</a:t>
            </a:r>
            <a:endParaRPr lang="ko-KR" altLang="en-US" dirty="0"/>
          </a:p>
        </p:txBody>
      </p:sp>
    </p:spTree>
    <p:extLst>
      <p:ext uri="{BB962C8B-B14F-4D97-AF65-F5344CB8AC3E}">
        <p14:creationId xmlns:p14="http://schemas.microsoft.com/office/powerpoint/2010/main" val="169956324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r>
              <a:rPr lang="en-US" altLang="ko-KR" smtClean="0"/>
              <a:t>Ⅲ. Installing ambari</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344488" y="1220755"/>
            <a:ext cx="9181020" cy="5232581"/>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dirty="0" smtClean="0">
                <a:solidFill>
                  <a:srgbClr val="0070C0"/>
                </a:solidFill>
                <a:cs typeface="Arial" pitchFamily="34" charset="0"/>
              </a:rPr>
              <a:t># </a:t>
            </a:r>
            <a:r>
              <a:rPr lang="en-US" altLang="ko-KR" sz="1400" b="1" dirty="0" err="1" smtClean="0">
                <a:solidFill>
                  <a:srgbClr val="0070C0"/>
                </a:solidFill>
                <a:cs typeface="Arial" pitchFamily="34" charset="0"/>
              </a:rPr>
              <a:t>ambari</a:t>
            </a:r>
            <a:r>
              <a:rPr lang="en-US" altLang="ko-KR" sz="1400" b="1" dirty="0" smtClean="0">
                <a:solidFill>
                  <a:srgbClr val="0070C0"/>
                </a:solidFill>
                <a:cs typeface="Arial" pitchFamily="34" charset="0"/>
              </a:rPr>
              <a:t>-server setup (user input in red, check </a:t>
            </a:r>
            <a:r>
              <a:rPr lang="en-US" altLang="ko-KR" sz="1400" b="1" dirty="0" err="1" smtClean="0">
                <a:solidFill>
                  <a:srgbClr val="0070C0"/>
                </a:solidFill>
                <a:cs typeface="Arial" pitchFamily="34" charset="0"/>
              </a:rPr>
              <a:t>openjdk</a:t>
            </a:r>
            <a:r>
              <a:rPr lang="en-US" altLang="ko-KR" sz="1400" b="1" dirty="0" smtClean="0">
                <a:solidFill>
                  <a:srgbClr val="0070C0"/>
                </a:solidFill>
                <a:cs typeface="Arial" pitchFamily="34" charset="0"/>
              </a:rPr>
              <a:t> installation path in advance)</a:t>
            </a:r>
            <a:endParaRPr lang="en-US" altLang="ko-KR" sz="1400" b="1" dirty="0" smtClean="0">
              <a:solidFill>
                <a:srgbClr val="0070C0"/>
              </a:solidFill>
              <a:latin typeface="+mj-lt"/>
              <a:cs typeface="Arial" pitchFamily="34" charset="0"/>
            </a:endParaRPr>
          </a:p>
          <a:p>
            <a:r>
              <a:rPr lang="en-US" altLang="ko-KR" sz="1000" b="1" dirty="0" smtClean="0">
                <a:solidFill>
                  <a:schemeClr val="tx1"/>
                </a:solidFill>
                <a:cs typeface="Arial" pitchFamily="34" charset="0"/>
              </a:rPr>
              <a:t>[root@sp_sq_dev_an2_me_hdp_01 ~] </a:t>
            </a:r>
            <a:r>
              <a:rPr lang="en-US" altLang="ko-KR" sz="1000" b="1" dirty="0" err="1" smtClean="0">
                <a:solidFill>
                  <a:schemeClr val="tx1"/>
                </a:solidFill>
                <a:cs typeface="Arial" pitchFamily="34" charset="0"/>
              </a:rPr>
              <a:t>ambari</a:t>
            </a:r>
            <a:r>
              <a:rPr lang="en-US" altLang="ko-KR" sz="1000" b="1" dirty="0" smtClean="0">
                <a:solidFill>
                  <a:schemeClr val="tx1"/>
                </a:solidFill>
                <a:cs typeface="Arial" pitchFamily="34" charset="0"/>
              </a:rPr>
              <a:t>-server setup</a:t>
            </a:r>
            <a:endParaRPr lang="en-US" altLang="ko-KR" sz="1000" b="1" dirty="0">
              <a:solidFill>
                <a:srgbClr val="FF0000"/>
              </a:solidFill>
              <a:latin typeface="+mj-lt"/>
              <a:cs typeface="Arial" pitchFamily="34" charset="0"/>
            </a:endParaRPr>
          </a:p>
          <a:p>
            <a:r>
              <a:rPr lang="en-US" altLang="ko-KR" sz="1000" dirty="0" smtClean="0">
                <a:solidFill>
                  <a:schemeClr val="tx1"/>
                </a:solidFill>
                <a:latin typeface="+mj-lt"/>
                <a:cs typeface="Arial" pitchFamily="34" charset="0"/>
              </a:rPr>
              <a:t>Using python  /</a:t>
            </a:r>
            <a:r>
              <a:rPr lang="en-US" altLang="ko-KR" sz="1000" dirty="0" err="1" smtClean="0">
                <a:solidFill>
                  <a:schemeClr val="tx1"/>
                </a:solidFill>
                <a:latin typeface="+mj-lt"/>
                <a:cs typeface="Arial" pitchFamily="34" charset="0"/>
              </a:rPr>
              <a:t>usr</a:t>
            </a:r>
            <a:r>
              <a:rPr lang="en-US" altLang="ko-KR" sz="1000" dirty="0" smtClean="0">
                <a:solidFill>
                  <a:schemeClr val="tx1"/>
                </a:solidFill>
                <a:latin typeface="+mj-lt"/>
                <a:cs typeface="Arial" pitchFamily="34" charset="0"/>
              </a:rPr>
              <a:t>/bin/python</a:t>
            </a:r>
          </a:p>
          <a:p>
            <a:r>
              <a:rPr lang="en-US" altLang="ko-KR" sz="1000" dirty="0" smtClean="0">
                <a:solidFill>
                  <a:schemeClr val="tx1"/>
                </a:solidFill>
                <a:latin typeface="+mj-lt"/>
                <a:cs typeface="Arial" pitchFamily="34" charset="0"/>
              </a:rPr>
              <a:t>Setup </a:t>
            </a:r>
            <a:r>
              <a:rPr lang="en-US" altLang="ko-KR" sz="1000" dirty="0" err="1" smtClean="0">
                <a:solidFill>
                  <a:schemeClr val="tx1"/>
                </a:solidFill>
                <a:latin typeface="+mj-lt"/>
                <a:cs typeface="Arial" pitchFamily="34" charset="0"/>
              </a:rPr>
              <a:t>ambari</a:t>
            </a:r>
            <a:r>
              <a:rPr lang="en-US" altLang="ko-KR" sz="1000" dirty="0" smtClean="0">
                <a:solidFill>
                  <a:schemeClr val="tx1"/>
                </a:solidFill>
                <a:latin typeface="+mj-lt"/>
                <a:cs typeface="Arial" pitchFamily="34" charset="0"/>
              </a:rPr>
              <a:t>-server</a:t>
            </a:r>
          </a:p>
          <a:p>
            <a:r>
              <a:rPr lang="en-US" altLang="ko-KR" sz="1000" dirty="0" smtClean="0">
                <a:solidFill>
                  <a:schemeClr val="tx1"/>
                </a:solidFill>
                <a:latin typeface="+mj-lt"/>
                <a:cs typeface="Arial" pitchFamily="34" charset="0"/>
              </a:rPr>
              <a:t>Checking </a:t>
            </a:r>
            <a:r>
              <a:rPr lang="en-US" altLang="ko-KR" sz="1000" dirty="0" err="1" smtClean="0">
                <a:solidFill>
                  <a:schemeClr val="tx1"/>
                </a:solidFill>
                <a:latin typeface="+mj-lt"/>
                <a:cs typeface="Arial" pitchFamily="34" charset="0"/>
              </a:rPr>
              <a:t>SELinux</a:t>
            </a:r>
            <a:r>
              <a:rPr lang="en-US" altLang="ko-KR" sz="1000" dirty="0" smtClean="0">
                <a:solidFill>
                  <a:schemeClr val="tx1"/>
                </a:solidFill>
                <a:latin typeface="+mj-lt"/>
                <a:cs typeface="Arial" pitchFamily="34" charset="0"/>
              </a:rPr>
              <a:t>...</a:t>
            </a:r>
          </a:p>
          <a:p>
            <a:r>
              <a:rPr lang="en-US" altLang="ko-KR" sz="1000" dirty="0" err="1" smtClean="0">
                <a:solidFill>
                  <a:schemeClr val="tx1"/>
                </a:solidFill>
                <a:latin typeface="+mj-lt"/>
                <a:cs typeface="Arial" pitchFamily="34" charset="0"/>
              </a:rPr>
              <a:t>SELinux</a:t>
            </a:r>
            <a:r>
              <a:rPr lang="en-US" altLang="ko-KR" sz="1000" dirty="0" smtClean="0">
                <a:solidFill>
                  <a:schemeClr val="tx1"/>
                </a:solidFill>
                <a:latin typeface="+mj-lt"/>
                <a:cs typeface="Arial" pitchFamily="34" charset="0"/>
              </a:rPr>
              <a:t> status is 'disabled'</a:t>
            </a:r>
          </a:p>
          <a:p>
            <a:r>
              <a:rPr lang="en-US" altLang="ko-KR" sz="1000" dirty="0" smtClean="0">
                <a:solidFill>
                  <a:schemeClr val="tx1"/>
                </a:solidFill>
                <a:latin typeface="+mj-lt"/>
                <a:cs typeface="Arial" pitchFamily="34" charset="0"/>
              </a:rPr>
              <a:t>Customize user account for </a:t>
            </a:r>
            <a:r>
              <a:rPr lang="en-US" altLang="ko-KR" sz="1000" dirty="0" err="1" smtClean="0">
                <a:solidFill>
                  <a:schemeClr val="tx1"/>
                </a:solidFill>
                <a:latin typeface="+mj-lt"/>
                <a:cs typeface="Arial" pitchFamily="34" charset="0"/>
              </a:rPr>
              <a:t>ambari</a:t>
            </a:r>
            <a:r>
              <a:rPr lang="en-US" altLang="ko-KR" sz="1000" dirty="0" smtClean="0">
                <a:solidFill>
                  <a:schemeClr val="tx1"/>
                </a:solidFill>
                <a:latin typeface="+mj-lt"/>
                <a:cs typeface="Arial" pitchFamily="34" charset="0"/>
              </a:rPr>
              <a:t>-server daemon [y/n] (n)? n</a:t>
            </a:r>
            <a:endParaRPr lang="en-US" altLang="ko-KR" sz="1000" b="1" dirty="0">
              <a:solidFill>
                <a:srgbClr val="FF0000"/>
              </a:solidFill>
              <a:latin typeface="+mj-lt"/>
              <a:cs typeface="Arial" pitchFamily="34" charset="0"/>
            </a:endParaRPr>
          </a:p>
          <a:p>
            <a:r>
              <a:rPr lang="en-US" altLang="ko-KR" sz="1000" dirty="0" smtClean="0">
                <a:solidFill>
                  <a:schemeClr val="tx1"/>
                </a:solidFill>
                <a:latin typeface="+mj-lt"/>
                <a:cs typeface="Arial" pitchFamily="34" charset="0"/>
              </a:rPr>
              <a:t>Adjusting </a:t>
            </a:r>
            <a:r>
              <a:rPr lang="en-US" altLang="ko-KR" sz="1000" dirty="0" err="1" smtClean="0">
                <a:solidFill>
                  <a:schemeClr val="tx1"/>
                </a:solidFill>
                <a:latin typeface="+mj-lt"/>
                <a:cs typeface="Arial" pitchFamily="34" charset="0"/>
              </a:rPr>
              <a:t>ambari</a:t>
            </a:r>
            <a:r>
              <a:rPr lang="en-US" altLang="ko-KR" sz="1000" dirty="0" smtClean="0">
                <a:solidFill>
                  <a:schemeClr val="tx1"/>
                </a:solidFill>
                <a:latin typeface="+mj-lt"/>
                <a:cs typeface="Arial" pitchFamily="34" charset="0"/>
              </a:rPr>
              <a:t>-server permissions and ownership...</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Checking firewall status...</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Checking JDK...</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[1] Oracle JDK 1.8 + Java Cryptography Extension (JCE) Policy Files 8</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[2] Custom JDK</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Enter choice (1): 2</a:t>
            </a:r>
            <a:endParaRPr lang="en-US" altLang="ko-KR" sz="1000" b="1" dirty="0">
              <a:solidFill>
                <a:srgbClr val="FF0000"/>
              </a:solidFill>
              <a:latin typeface="+mj-lt"/>
              <a:cs typeface="Arial" pitchFamily="34" charset="0"/>
            </a:endParaRPr>
          </a:p>
          <a:p>
            <a:r>
              <a:rPr lang="en-US" altLang="ko-KR" sz="1000" dirty="0" smtClean="0">
                <a:solidFill>
                  <a:schemeClr val="tx1"/>
                </a:solidFill>
                <a:latin typeface="+mj-lt"/>
                <a:cs typeface="Arial" pitchFamily="34" charset="0"/>
              </a:rPr>
              <a:t>WARNING: JDK must be installed on all hosts and JAVA_HOME must be valid on all hosts.</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WARNING: JCE Policy files are required for configuring Kerberos security. If you plan to use </a:t>
            </a:r>
            <a:r>
              <a:rPr lang="en-US" altLang="ko-KR" sz="1000" dirty="0" err="1" smtClean="0">
                <a:solidFill>
                  <a:schemeClr val="tx1"/>
                </a:solidFill>
                <a:latin typeface="+mj-lt"/>
                <a:cs typeface="Arial" pitchFamily="34" charset="0"/>
              </a:rPr>
              <a:t>Kerberos,please</a:t>
            </a:r>
            <a:r>
              <a:rPr lang="en-US" altLang="ko-KR" sz="1000" dirty="0" smtClean="0">
                <a:solidFill>
                  <a:schemeClr val="tx1"/>
                </a:solidFill>
                <a:latin typeface="+mj-lt"/>
                <a:cs typeface="Arial" pitchFamily="34" charset="0"/>
              </a:rPr>
              <a:t> make sure JCE Unlimited Strength Jurisdiction Policy Files are valid on all hosts.</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Path to JAVA _ HOME: / </a:t>
            </a:r>
            <a:r>
              <a:rPr lang="en-US" altLang="ko-KR" sz="1000" dirty="0" err="1" smtClean="0">
                <a:solidFill>
                  <a:schemeClr val="tx1"/>
                </a:solidFill>
                <a:latin typeface="+mj-lt"/>
                <a:cs typeface="Arial" pitchFamily="34" charset="0"/>
              </a:rPr>
              <a:t>usr</a:t>
            </a:r>
            <a:r>
              <a:rPr lang="en-US" altLang="ko-KR" sz="1000" dirty="0" smtClean="0">
                <a:solidFill>
                  <a:schemeClr val="tx1"/>
                </a:solidFill>
                <a:latin typeface="+mj-lt"/>
                <a:cs typeface="Arial" pitchFamily="34" charset="0"/>
              </a:rPr>
              <a:t> / local / java / jdk8.0.181- &gt; Check that there may be different settings for each server</a:t>
            </a:r>
            <a:endParaRPr lang="en-US" altLang="ko-KR" sz="1000" b="1" dirty="0" smtClean="0">
              <a:solidFill>
                <a:srgbClr val="FF0000"/>
              </a:solidFill>
              <a:latin typeface="+mj-lt"/>
              <a:cs typeface="Arial" pitchFamily="34" charset="0"/>
            </a:endParaRPr>
          </a:p>
          <a:p>
            <a:r>
              <a:rPr lang="en-US" altLang="ko-KR" sz="1000" dirty="0" smtClean="0">
                <a:solidFill>
                  <a:schemeClr val="tx1"/>
                </a:solidFill>
                <a:latin typeface="+mj-lt"/>
                <a:cs typeface="Arial" pitchFamily="34" charset="0"/>
              </a:rPr>
              <a:t>Validating JDK on </a:t>
            </a:r>
            <a:r>
              <a:rPr lang="en-US" altLang="ko-KR" sz="1000" dirty="0" err="1" smtClean="0">
                <a:solidFill>
                  <a:schemeClr val="tx1"/>
                </a:solidFill>
                <a:latin typeface="+mj-lt"/>
                <a:cs typeface="Arial" pitchFamily="34" charset="0"/>
              </a:rPr>
              <a:t>Ambari</a:t>
            </a:r>
            <a:r>
              <a:rPr lang="en-US" altLang="ko-KR" sz="1000" dirty="0" smtClean="0">
                <a:solidFill>
                  <a:schemeClr val="tx1"/>
                </a:solidFill>
                <a:latin typeface="+mj-lt"/>
                <a:cs typeface="Arial" pitchFamily="34" charset="0"/>
              </a:rPr>
              <a:t> Server...done.</a:t>
            </a:r>
          </a:p>
          <a:p>
            <a:r>
              <a:rPr lang="en-US" altLang="ko-KR" sz="1000" dirty="0" smtClean="0">
                <a:solidFill>
                  <a:schemeClr val="tx1"/>
                </a:solidFill>
                <a:latin typeface="+mj-lt"/>
                <a:cs typeface="Arial" pitchFamily="34" charset="0"/>
              </a:rPr>
              <a:t>Check JDK version for </a:t>
            </a:r>
            <a:r>
              <a:rPr lang="en-US" altLang="ko-KR" sz="1000" dirty="0" err="1" smtClean="0">
                <a:solidFill>
                  <a:schemeClr val="tx1"/>
                </a:solidFill>
                <a:latin typeface="+mj-lt"/>
                <a:cs typeface="Arial" pitchFamily="34" charset="0"/>
              </a:rPr>
              <a:t>Ambari</a:t>
            </a:r>
            <a:r>
              <a:rPr lang="en-US" altLang="ko-KR" sz="1000" dirty="0" smtClean="0">
                <a:solidFill>
                  <a:schemeClr val="tx1"/>
                </a:solidFill>
                <a:latin typeface="+mj-lt"/>
                <a:cs typeface="Arial" pitchFamily="34" charset="0"/>
              </a:rPr>
              <a:t> Server...</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JDK version found: 8</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Minimum JDK version is 8 for </a:t>
            </a:r>
            <a:r>
              <a:rPr lang="en-US" altLang="ko-KR" sz="1000" dirty="0" err="1" smtClean="0">
                <a:solidFill>
                  <a:schemeClr val="tx1"/>
                </a:solidFill>
                <a:latin typeface="+mj-lt"/>
                <a:cs typeface="Arial" pitchFamily="34" charset="0"/>
              </a:rPr>
              <a:t>Ambari</a:t>
            </a:r>
            <a:r>
              <a:rPr lang="en-US" altLang="ko-KR" sz="1000" dirty="0" smtClean="0">
                <a:solidFill>
                  <a:schemeClr val="tx1"/>
                </a:solidFill>
                <a:latin typeface="+mj-lt"/>
                <a:cs typeface="Arial" pitchFamily="34" charset="0"/>
              </a:rPr>
              <a:t>. Skipping to setup different JDK for </a:t>
            </a:r>
            <a:r>
              <a:rPr lang="en-US" altLang="ko-KR" sz="1000" dirty="0" err="1" smtClean="0">
                <a:solidFill>
                  <a:schemeClr val="tx1"/>
                </a:solidFill>
                <a:latin typeface="+mj-lt"/>
                <a:cs typeface="Arial" pitchFamily="34" charset="0"/>
              </a:rPr>
              <a:t>Ambari</a:t>
            </a:r>
            <a:r>
              <a:rPr lang="en-US" altLang="ko-KR" sz="1000" dirty="0" smtClean="0">
                <a:solidFill>
                  <a:schemeClr val="tx1"/>
                </a:solidFill>
                <a:latin typeface="+mj-lt"/>
                <a:cs typeface="Arial" pitchFamily="34" charset="0"/>
              </a:rPr>
              <a:t> Server.</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Checking GPL software agreement...</a:t>
            </a:r>
            <a:endParaRPr lang="en-US" altLang="ko-KR" sz="1000" dirty="0">
              <a:solidFill>
                <a:schemeClr val="tx1"/>
              </a:solidFill>
              <a:latin typeface="+mj-lt"/>
              <a:cs typeface="Arial" pitchFamily="34" charset="0"/>
            </a:endParaRPr>
          </a:p>
          <a:p>
            <a:r>
              <a:rPr lang="da-DK" altLang="ko-KR" sz="1000" dirty="0" smtClean="0">
                <a:solidFill>
                  <a:schemeClr val="tx1"/>
                </a:solidFill>
                <a:latin typeface="+mj-lt"/>
                <a:cs typeface="Arial" pitchFamily="34" charset="0"/>
              </a:rPr>
              <a:t>GPL License for LZO: https://www.gnu.org/licenses/old-licenses/gpl-2.0.en.html</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Enable </a:t>
            </a:r>
            <a:r>
              <a:rPr lang="en-US" altLang="ko-KR" sz="1000" dirty="0" err="1" smtClean="0">
                <a:solidFill>
                  <a:schemeClr val="tx1"/>
                </a:solidFill>
                <a:latin typeface="+mj-lt"/>
                <a:cs typeface="Arial" pitchFamily="34" charset="0"/>
              </a:rPr>
              <a:t>Ambari</a:t>
            </a:r>
            <a:r>
              <a:rPr lang="en-US" altLang="ko-KR" sz="1000" dirty="0" smtClean="0">
                <a:solidFill>
                  <a:schemeClr val="tx1"/>
                </a:solidFill>
                <a:latin typeface="+mj-lt"/>
                <a:cs typeface="Arial" pitchFamily="34" charset="0"/>
              </a:rPr>
              <a:t> Server to download and install GPL Licensed LZO packages [y/n] (n)? n</a:t>
            </a:r>
            <a:endParaRPr lang="en-US" altLang="ko-KR" sz="1000" b="1" dirty="0">
              <a:solidFill>
                <a:srgbClr val="FF0000"/>
              </a:solidFill>
              <a:latin typeface="+mj-lt"/>
              <a:cs typeface="Arial" pitchFamily="34" charset="0"/>
            </a:endParaRPr>
          </a:p>
          <a:p>
            <a:r>
              <a:rPr lang="en-US" altLang="ko-KR" sz="1000" dirty="0" smtClean="0">
                <a:solidFill>
                  <a:schemeClr val="tx1"/>
                </a:solidFill>
                <a:latin typeface="+mj-lt"/>
                <a:cs typeface="Arial" pitchFamily="34" charset="0"/>
              </a:rPr>
              <a:t>Completing setup...</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Configuring database...</a:t>
            </a:r>
            <a:endParaRPr lang="en-US" altLang="ko-KR" sz="1000" dirty="0">
              <a:solidFill>
                <a:schemeClr val="tx1"/>
              </a:solidFill>
              <a:latin typeface="+mj-lt"/>
              <a:cs typeface="Arial" pitchFamily="34" charset="0"/>
            </a:endParaRPr>
          </a:p>
          <a:p>
            <a:r>
              <a:rPr lang="pt-BR" altLang="ko-KR" sz="1000" dirty="0" smtClean="0">
                <a:solidFill>
                  <a:schemeClr val="tx1"/>
                </a:solidFill>
                <a:latin typeface="+mj-lt"/>
                <a:cs typeface="Arial" pitchFamily="34" charset="0"/>
              </a:rPr>
              <a:t>Enter advanced database configuration [y/n] (n)? n</a:t>
            </a:r>
            <a:endParaRPr lang="en-US" altLang="ko-KR" sz="1000" b="1" dirty="0">
              <a:solidFill>
                <a:srgbClr val="FF0000"/>
              </a:solidFill>
              <a:latin typeface="+mj-lt"/>
              <a:cs typeface="Arial" pitchFamily="34" charset="0"/>
            </a:endParaRPr>
          </a:p>
          <a:p>
            <a:r>
              <a:rPr lang="en-US" altLang="ko-KR" sz="1000" dirty="0" smtClean="0">
                <a:solidFill>
                  <a:schemeClr val="tx1"/>
                </a:solidFill>
                <a:latin typeface="+mj-lt"/>
                <a:cs typeface="Arial" pitchFamily="34" charset="0"/>
              </a:rPr>
              <a:t>Configuring database...</a:t>
            </a:r>
            <a:endParaRPr lang="en-US" altLang="ko-KR" sz="1000" dirty="0">
              <a:solidFill>
                <a:schemeClr val="tx1"/>
              </a:solidFill>
              <a:latin typeface="+mj-lt"/>
              <a:cs typeface="Arial" pitchFamily="34" charset="0"/>
            </a:endParaRPr>
          </a:p>
          <a:p>
            <a:r>
              <a:rPr lang="en-US" altLang="ko-KR" sz="1000" dirty="0" smtClean="0">
                <a:solidFill>
                  <a:schemeClr val="tx1"/>
                </a:solidFill>
                <a:latin typeface="+mj-lt"/>
                <a:cs typeface="Arial" pitchFamily="34" charset="0"/>
              </a:rPr>
              <a:t>…</a:t>
            </a:r>
          </a:p>
          <a:p>
            <a:r>
              <a:rPr lang="en-US" altLang="ko-KR" sz="1000" dirty="0" smtClean="0">
                <a:solidFill>
                  <a:schemeClr val="tx1"/>
                </a:solidFill>
                <a:latin typeface="+mj-lt"/>
                <a:cs typeface="Arial" pitchFamily="34" charset="0"/>
              </a:rPr>
              <a:t>…</a:t>
            </a:r>
          </a:p>
          <a:p>
            <a:r>
              <a:rPr lang="en-US" altLang="ko-KR" sz="1000" dirty="0" smtClean="0">
                <a:solidFill>
                  <a:schemeClr val="tx1"/>
                </a:solidFill>
                <a:latin typeface="+mj-lt"/>
                <a:cs typeface="Arial" pitchFamily="34" charset="0"/>
              </a:rPr>
              <a:t>…</a:t>
            </a:r>
          </a:p>
          <a:p>
            <a:r>
              <a:rPr lang="en-US" altLang="ko-KR" sz="1000" dirty="0" err="1" smtClean="0">
                <a:solidFill>
                  <a:schemeClr val="tx1"/>
                </a:solidFill>
                <a:latin typeface="+mj-lt"/>
                <a:cs typeface="Arial" pitchFamily="34" charset="0"/>
              </a:rPr>
              <a:t>Ambari</a:t>
            </a:r>
            <a:r>
              <a:rPr lang="en-US" altLang="ko-KR" sz="1000" dirty="0" smtClean="0">
                <a:solidFill>
                  <a:schemeClr val="tx1"/>
                </a:solidFill>
                <a:latin typeface="+mj-lt"/>
                <a:cs typeface="Arial" pitchFamily="34" charset="0"/>
              </a:rPr>
              <a:t> Server 'setup' completed successfully.</a:t>
            </a:r>
            <a:endParaRPr lang="en-US" altLang="ko-KR" sz="1000" dirty="0">
              <a:solidFill>
                <a:schemeClr val="tx1"/>
              </a:solidFill>
              <a:latin typeface="+mj-lt"/>
              <a:cs typeface="Arial" pitchFamily="34" charset="0"/>
            </a:endParaRPr>
          </a:p>
          <a:p>
            <a:r>
              <a:rPr lang="en-US" altLang="ko-KR" sz="1000" b="1" dirty="0" smtClean="0">
                <a:solidFill>
                  <a:schemeClr val="tx1"/>
                </a:solidFill>
                <a:cs typeface="Arial" pitchFamily="34" charset="0"/>
              </a:rPr>
              <a:t>[root@sp_sq_dev_an2_me_hdp_01 ~]</a:t>
            </a:r>
            <a:endParaRPr lang="en-US" altLang="ko-KR" sz="1000" b="1" dirty="0" smtClean="0">
              <a:solidFill>
                <a:schemeClr val="tx1"/>
              </a:solidFill>
              <a:latin typeface="+mj-lt"/>
              <a:cs typeface="Arial" pitchFamily="34" charset="0"/>
            </a:endParaRPr>
          </a:p>
          <a:p>
            <a:pPr>
              <a:lnSpc>
                <a:spcPct val="130000"/>
              </a:lnSpc>
            </a:pPr>
            <a:r>
              <a:rPr lang="en-US" altLang="ko-KR" sz="1000" b="1" dirty="0" smtClean="0">
                <a:solidFill>
                  <a:schemeClr val="tx1"/>
                </a:solidFill>
                <a:latin typeface="+mj-lt"/>
                <a:cs typeface="Arial" pitchFamily="34" charset="0"/>
              </a:rPr>
              <a:t>	</a:t>
            </a:r>
            <a:endParaRPr lang="en-US" altLang="ko-KR" sz="1000" b="1" dirty="0">
              <a:solidFill>
                <a:schemeClr val="tx1"/>
              </a:solidFill>
              <a:latin typeface="+mj-lt"/>
              <a:cs typeface="Arial" pitchFamily="34" charset="0"/>
            </a:endParaRPr>
          </a:p>
        </p:txBody>
      </p:sp>
      <p:sp>
        <p:nvSpPr>
          <p:cNvPr id="9" name="모서리가 둥근 직사각형 8"/>
          <p:cNvSpPr/>
          <p:nvPr/>
        </p:nvSpPr>
        <p:spPr>
          <a:xfrm>
            <a:off x="344488" y="800708"/>
            <a:ext cx="2232248" cy="420047"/>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ambari-server Setup</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20158387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r>
              <a:rPr lang="en-US" altLang="ko-KR" smtClean="0"/>
              <a:t>Ⅲ. Installing ambari</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16" name="모서리가 둥근 직사각형 15"/>
          <p:cNvSpPr/>
          <p:nvPr/>
        </p:nvSpPr>
        <p:spPr>
          <a:xfrm>
            <a:off x="254478" y="1196752"/>
            <a:ext cx="8550950" cy="280831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ambari-server start</a:t>
            </a:r>
            <a:endParaRPr lang="en-US" altLang="ko-KR" sz="1400" b="1" dirty="0" smtClean="0">
              <a:solidFill>
                <a:srgbClr val="0070C0"/>
              </a:solidFill>
              <a:cs typeface="Arial" pitchFamily="34" charset="0"/>
            </a:endParaRPr>
          </a:p>
          <a:p>
            <a:r>
              <a:rPr lang="en-US" altLang="ko-KR" sz="1000" b="1" smtClean="0">
                <a:solidFill>
                  <a:schemeClr val="tx1"/>
                </a:solidFill>
                <a:cs typeface="Arial" pitchFamily="34" charset="0"/>
              </a:rPr>
              <a:t>[root@sp_sq_dev_an2_me_hdp_01 ~] ambari-server start</a:t>
            </a:r>
            <a:endParaRPr lang="en-US" altLang="ko-KR" sz="1000" b="1" dirty="0">
              <a:solidFill>
                <a:srgbClr val="FF0000"/>
              </a:solidFill>
              <a:latin typeface="+mj-lt"/>
              <a:cs typeface="Arial" pitchFamily="34" charset="0"/>
            </a:endParaRPr>
          </a:p>
          <a:p>
            <a:r>
              <a:rPr lang="en-US" altLang="ko-KR" sz="1000" b="1" smtClean="0">
                <a:solidFill>
                  <a:schemeClr val="tx1"/>
                </a:solidFill>
                <a:latin typeface="+mj-lt"/>
                <a:cs typeface="Arial" pitchFamily="34" charset="0"/>
              </a:rPr>
              <a:t>Using python  /usr/bin/python</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Starting ambari-server</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Ambari Server running with administrator privileges.</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Organizing resource files at /var/lib/ambari-server/resources...</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Ambari database consistency check started...</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Server PID at: /var/run/ambari-server/ambari-server.pid</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Server out at: /var/log/ambari-server/ambari-server.out</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Server log at: /var/log/ambari-server/ambari-server.log</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Waiting for server start.............................</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Server started listening on 8080</a:t>
            </a:r>
            <a:endParaRPr lang="en-US" altLang="ko-KR" sz="1000" b="1" dirty="0">
              <a:solidFill>
                <a:schemeClr val="tx1"/>
              </a:solidFill>
              <a:latin typeface="+mj-lt"/>
              <a:cs typeface="Arial" pitchFamily="34" charset="0"/>
            </a:endParaRPr>
          </a:p>
          <a:p>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DB configs consistency check: no errors and warnings were found.</a:t>
            </a:r>
            <a:endParaRPr lang="en-US" altLang="ko-KR" sz="1000" b="1" dirty="0">
              <a:solidFill>
                <a:schemeClr val="tx1"/>
              </a:solidFill>
              <a:latin typeface="+mj-lt"/>
              <a:cs typeface="Arial" pitchFamily="34" charset="0"/>
            </a:endParaRPr>
          </a:p>
          <a:p>
            <a:r>
              <a:rPr lang="en-US" altLang="ko-KR" sz="1000" b="1" smtClean="0">
                <a:solidFill>
                  <a:schemeClr val="tx1"/>
                </a:solidFill>
                <a:latin typeface="+mj-lt"/>
                <a:cs typeface="Arial" pitchFamily="34" charset="0"/>
              </a:rPr>
              <a:t>Ambari Server 'start' completed successfully.</a:t>
            </a:r>
            <a:endParaRPr lang="en-US" altLang="ko-KR" sz="1000" b="1" dirty="0">
              <a:solidFill>
                <a:schemeClr val="tx1"/>
              </a:solidFill>
              <a:latin typeface="+mj-lt"/>
              <a:cs typeface="Arial" pitchFamily="34" charset="0"/>
            </a:endParaRPr>
          </a:p>
          <a:p>
            <a:r>
              <a:rPr lang="en-US" altLang="ko-KR" sz="1000" b="1" smtClean="0">
                <a:solidFill>
                  <a:schemeClr val="tx1"/>
                </a:solidFill>
                <a:cs typeface="Arial" pitchFamily="34" charset="0"/>
              </a:rPr>
              <a:t>[root@sp_sq_dev_an2_me_hdp_01 ~]</a:t>
            </a:r>
            <a:endParaRPr lang="en-US" altLang="ko-KR" sz="1600" b="1" dirty="0">
              <a:solidFill>
                <a:schemeClr val="tx1"/>
              </a:solidFill>
              <a:latin typeface="+mj-lt"/>
              <a:cs typeface="Arial" pitchFamily="34" charset="0"/>
            </a:endParaRPr>
          </a:p>
        </p:txBody>
      </p:sp>
      <p:sp>
        <p:nvSpPr>
          <p:cNvPr id="17" name="모서리가 둥근 직사각형 16"/>
          <p:cNvSpPr/>
          <p:nvPr/>
        </p:nvSpPr>
        <p:spPr>
          <a:xfrm>
            <a:off x="254478" y="836712"/>
            <a:ext cx="1890210" cy="332345"/>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Start ambari-server</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39567498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308484" y="908720"/>
            <a:ext cx="8550950" cy="5004556"/>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Access window server (52.78.176.255: 5389 (epdev / eptest $00) from cmd window to mstsc remote connection)</a:t>
              </a:r>
              <a:endParaRPr lang="en-US" altLang="ko-KR" sz="1400" b="1" dirty="0" smtClean="0">
                <a:solidFill>
                  <a:schemeClr val="tx1"/>
                </a:solidFill>
                <a:cs typeface="Arial" pitchFamily="34" charset="0"/>
              </a:endParaRPr>
            </a:p>
            <a:p>
              <a:pPr>
                <a:lnSpc>
                  <a:spcPct val="130000"/>
                </a:lnSpc>
              </a:pPr>
              <a:r>
                <a:rPr lang="en-US" altLang="ko-KR" sz="1400" b="1" smtClean="0">
                  <a:solidFill>
                    <a:srgbClr val="0070C0"/>
                  </a:solidFill>
                  <a:cs typeface="Arial" pitchFamily="34" charset="0"/>
                </a:rPr>
                <a:t># http://$HOSTNAME:8080 (admin/admin)</a:t>
              </a:r>
              <a:endParaRPr lang="en-US" altLang="ko-KR" sz="1400" b="1" dirty="0" smtClean="0">
                <a:solidFill>
                  <a:srgbClr val="0070C0"/>
                </a:solidFill>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1890210"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Access to ambari web</a:t>
              </a:r>
              <a:endParaRPr lang="ko-KR" altLang="en-US" sz="1600" b="1" dirty="0">
                <a:solidFill>
                  <a:schemeClr val="bg1"/>
                </a:solidFill>
                <a:latin typeface="Arial" pitchFamily="34" charset="0"/>
                <a:cs typeface="Arial" pitchFamily="34" charset="0"/>
              </a:endParaRPr>
            </a:p>
          </p:txBody>
        </p:sp>
      </p:grpSp>
      <p:pic>
        <p:nvPicPr>
          <p:cNvPr id="5" name="그림 4"/>
          <p:cNvPicPr>
            <a:picLocks noChangeAspect="1"/>
          </p:cNvPicPr>
          <p:nvPr/>
        </p:nvPicPr>
        <p:blipFill>
          <a:blip r:embed="rId3"/>
          <a:stretch>
            <a:fillRect/>
          </a:stretch>
        </p:blipFill>
        <p:spPr>
          <a:xfrm>
            <a:off x="321803" y="1990105"/>
            <a:ext cx="8280920" cy="4019222"/>
          </a:xfrm>
          <a:prstGeom prst="rect">
            <a:avLst/>
          </a:prstGeom>
        </p:spPr>
      </p:pic>
    </p:spTree>
    <p:extLst>
      <p:ext uri="{BB962C8B-B14F-4D97-AF65-F5344CB8AC3E}">
        <p14:creationId xmlns:p14="http://schemas.microsoft.com/office/powerpoint/2010/main" val="11981904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72480" y="872716"/>
            <a:ext cx="8550950" cy="5004556"/>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Launch Install Wizard</a:t>
              </a:r>
              <a:endParaRPr lang="en-US" altLang="ko-KR" sz="1400" b="1" dirty="0" smtClean="0">
                <a:solidFill>
                  <a:srgbClr val="0070C0"/>
                </a:solidFill>
                <a:cs typeface="Arial" pitchFamily="34" charset="0"/>
              </a:endParaRPr>
            </a:p>
            <a:p>
              <a:pPr>
                <a:lnSpc>
                  <a:spcPct val="130000"/>
                </a:lnSpc>
              </a:pPr>
              <a:endParaRPr lang="en-US" altLang="ko-KR" sz="1400" b="1" dirty="0" smtClean="0">
                <a:solidFill>
                  <a:srgbClr val="0070C0"/>
                </a:solidFill>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1890210"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Create a Cluster</a:t>
              </a:r>
              <a:endParaRPr lang="ko-KR" altLang="en-US" sz="1600" b="1" dirty="0">
                <a:solidFill>
                  <a:schemeClr val="bg1"/>
                </a:solidFill>
                <a:latin typeface="Arial" pitchFamily="34" charset="0"/>
                <a:cs typeface="Arial" pitchFamily="34" charset="0"/>
              </a:endParaRPr>
            </a:p>
          </p:txBody>
        </p:sp>
      </p:grpSp>
      <p:pic>
        <p:nvPicPr>
          <p:cNvPr id="6" name="그림 5"/>
          <p:cNvPicPr>
            <a:picLocks noChangeAspect="1"/>
          </p:cNvPicPr>
          <p:nvPr/>
        </p:nvPicPr>
        <p:blipFill>
          <a:blip r:embed="rId2"/>
          <a:stretch>
            <a:fillRect/>
          </a:stretch>
        </p:blipFill>
        <p:spPr>
          <a:xfrm>
            <a:off x="272480" y="1592796"/>
            <a:ext cx="5061012" cy="2944589"/>
          </a:xfrm>
          <a:prstGeom prst="rect">
            <a:avLst/>
          </a:prstGeom>
        </p:spPr>
      </p:pic>
    </p:spTree>
    <p:extLst>
      <p:ext uri="{BB962C8B-B14F-4D97-AF65-F5344CB8AC3E}">
        <p14:creationId xmlns:p14="http://schemas.microsoft.com/office/powerpoint/2010/main" val="28441492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idx="1"/>
          </p:nvPr>
        </p:nvSpPr>
        <p:spPr/>
        <p:txBody>
          <a:bodyPr/>
          <a:lstStyle/>
          <a:p>
            <a:r>
              <a:rPr lang="en-US" altLang="ko-KR" smtClean="0"/>
              <a:t>Installing HDP</a:t>
            </a:r>
            <a:endParaRPr lang="en-US" altLang="ko-KR" dirty="0"/>
          </a:p>
        </p:txBody>
      </p:sp>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686526" y="1484784"/>
            <a:ext cx="8550950" cy="5004556"/>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endParaRPr lang="en-US" altLang="ko-KR" sz="1400" b="1" dirty="0" smtClean="0">
                <a:solidFill>
                  <a:srgbClr val="0070C0"/>
                </a:solidFill>
                <a:cs typeface="Arial" pitchFamily="34" charset="0"/>
              </a:endParaRPr>
            </a:p>
            <a:p>
              <a:pPr>
                <a:lnSpc>
                  <a:spcPct val="130000"/>
                </a:lnSpc>
              </a:pPr>
              <a:endParaRPr lang="en-US" altLang="ko-KR" sz="1400" b="1" dirty="0" smtClean="0">
                <a:solidFill>
                  <a:srgbClr val="0070C0"/>
                </a:solidFill>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1890210"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Cluster name setting</a:t>
              </a:r>
              <a:endParaRPr lang="ko-KR" altLang="en-US" sz="1600" b="1" dirty="0">
                <a:solidFill>
                  <a:schemeClr val="bg1"/>
                </a:solidFill>
                <a:latin typeface="Arial" pitchFamily="34" charset="0"/>
                <a:cs typeface="Arial" pitchFamily="34" charset="0"/>
              </a:endParaRPr>
            </a:p>
          </p:txBody>
        </p:sp>
      </p:grpSp>
      <p:pic>
        <p:nvPicPr>
          <p:cNvPr id="4" name="그림 3"/>
          <p:cNvPicPr>
            <a:picLocks noChangeAspect="1"/>
          </p:cNvPicPr>
          <p:nvPr/>
        </p:nvPicPr>
        <p:blipFill>
          <a:blip r:embed="rId3"/>
          <a:stretch>
            <a:fillRect/>
          </a:stretch>
        </p:blipFill>
        <p:spPr>
          <a:xfrm>
            <a:off x="909754" y="2392060"/>
            <a:ext cx="8084604" cy="3117995"/>
          </a:xfrm>
          <a:prstGeom prst="rect">
            <a:avLst/>
          </a:prstGeom>
        </p:spPr>
      </p:pic>
      <p:pic>
        <p:nvPicPr>
          <p:cNvPr id="5" name="그림 4"/>
          <p:cNvPicPr>
            <a:picLocks noChangeAspect="1"/>
          </p:cNvPicPr>
          <p:nvPr/>
        </p:nvPicPr>
        <p:blipFill>
          <a:blip r:embed="rId4"/>
          <a:stretch>
            <a:fillRect/>
          </a:stretch>
        </p:blipFill>
        <p:spPr>
          <a:xfrm>
            <a:off x="2252700" y="1942778"/>
            <a:ext cx="7581292" cy="4364247"/>
          </a:xfrm>
          <a:prstGeom prst="rect">
            <a:avLst/>
          </a:prstGeom>
        </p:spPr>
      </p:pic>
      <p:sp>
        <p:nvSpPr>
          <p:cNvPr id="11" name="TextBox 10"/>
          <p:cNvSpPr txBox="1"/>
          <p:nvPr/>
        </p:nvSpPr>
        <p:spPr>
          <a:xfrm>
            <a:off x="3908884" y="3537012"/>
            <a:ext cx="1188132" cy="169277"/>
          </a:xfrm>
          <a:prstGeom prst="rect">
            <a:avLst/>
          </a:prstGeom>
          <a:solidFill>
            <a:schemeClr val="bg1"/>
          </a:solidFill>
        </p:spPr>
        <p:txBody>
          <a:bodyPr wrap="square" rtlCol="0">
            <a:spAutoFit/>
          </a:bodyPr>
          <a:lstStyle/>
          <a:p>
            <a:r>
              <a:rPr lang="en-US" altLang="ko-KR" sz="500" smtClean="0"/>
              <a:t>101C</a:t>
            </a:r>
            <a:endParaRPr lang="ko-KR" altLang="en-US" sz="500" dirty="0"/>
          </a:p>
        </p:txBody>
      </p:sp>
    </p:spTree>
    <p:extLst>
      <p:ext uri="{BB962C8B-B14F-4D97-AF65-F5344CB8AC3E}">
        <p14:creationId xmlns:p14="http://schemas.microsoft.com/office/powerpoint/2010/main" val="6207093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18474" y="872716"/>
            <a:ext cx="9307034" cy="5616624"/>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000" b="1" smtClean="0">
                  <a:solidFill>
                    <a:srgbClr val="0070C0"/>
                  </a:solidFill>
                  <a:cs typeface="Arial" pitchFamily="34" charset="0"/>
                </a:rPr>
                <a:t># Use Public Repository </a:t>
              </a:r>
              <a:r>
                <a:rPr lang="ko-KR" altLang="en-US" sz="1000" b="1" smtClean="0">
                  <a:solidFill>
                    <a:srgbClr val="0070C0"/>
                  </a:solidFill>
                  <a:cs typeface="Arial" pitchFamily="34" charset="0"/>
                </a:rPr>
                <a:t>선택</a:t>
              </a:r>
              <a:endParaRPr lang="en-US" altLang="ko-KR" sz="1000" b="1" dirty="0" smtClean="0">
                <a:solidFill>
                  <a:srgbClr val="0070C0"/>
                </a:solidFill>
                <a:cs typeface="Arial" pitchFamily="34" charset="0"/>
              </a:endParaRPr>
            </a:p>
            <a:p>
              <a:pPr>
                <a:lnSpc>
                  <a:spcPct val="130000"/>
                </a:lnSpc>
              </a:pPr>
              <a:r>
                <a:rPr lang="en-US" altLang="ko-KR" sz="1000" b="1" smtClean="0">
                  <a:solidFill>
                    <a:srgbClr val="0070C0"/>
                  </a:solidFill>
                  <a:cs typeface="Arial" pitchFamily="34" charset="0"/>
                </a:rPr>
                <a:t>Leave only # redhat7 and remove the rest</a:t>
              </a:r>
              <a:endParaRPr lang="en-US" altLang="ko-KR" sz="1000" b="1" dirty="0" smtClean="0">
                <a:solidFill>
                  <a:srgbClr val="0070C0"/>
                </a:solidFill>
                <a:cs typeface="Arial" pitchFamily="34" charset="0"/>
              </a:endParaRPr>
            </a:p>
            <a:p>
              <a:pPr>
                <a:lnSpc>
                  <a:spcPct val="130000"/>
                </a:lnSpc>
              </a:pPr>
              <a:r>
                <a:rPr lang="en-US" altLang="ko-KR" sz="1000" b="1" smtClean="0">
                  <a:solidFill>
                    <a:srgbClr val="0070C0"/>
                  </a:solidFill>
                  <a:cs typeface="Arial" pitchFamily="34" charset="0"/>
                </a:rPr>
                <a:t>HDP-3.1 : http://public-repo-1.hortonworks.com/HDP/centos7/3.x/updates/3.1.0.0</a:t>
              </a:r>
              <a:endParaRPr lang="en-US" altLang="ko-KR" sz="1000" dirty="0" smtClean="0">
                <a:solidFill>
                  <a:schemeClr val="tx1"/>
                </a:solidFill>
              </a:endParaRPr>
            </a:p>
            <a:p>
              <a:pPr>
                <a:lnSpc>
                  <a:spcPct val="130000"/>
                </a:lnSpc>
              </a:pPr>
              <a:r>
                <a:rPr lang="en-US" altLang="ko-KR" sz="1000" b="1" smtClean="0">
                  <a:solidFill>
                    <a:srgbClr val="0070C0"/>
                  </a:solidFill>
                  <a:cs typeface="Arial" pitchFamily="34" charset="0"/>
                </a:rPr>
                <a:t>HDP-UTIL : http://public-repo-1.hortonworks.com/HDP-UTILS-1.1.0.22/repos/centos7</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1890210"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Select Stack</a:t>
              </a:r>
              <a:endParaRPr lang="ko-KR" altLang="en-US" sz="1600" b="1" dirty="0">
                <a:solidFill>
                  <a:schemeClr val="bg1"/>
                </a:solidFill>
                <a:latin typeface="Arial" pitchFamily="34" charset="0"/>
                <a:cs typeface="Arial" pitchFamily="34" charset="0"/>
              </a:endParaRPr>
            </a:p>
          </p:txBody>
        </p:sp>
      </p:grpSp>
      <p:pic>
        <p:nvPicPr>
          <p:cNvPr id="4" name="그림 3"/>
          <p:cNvPicPr>
            <a:picLocks noChangeAspect="1"/>
          </p:cNvPicPr>
          <p:nvPr/>
        </p:nvPicPr>
        <p:blipFill>
          <a:blip r:embed="rId3"/>
          <a:stretch>
            <a:fillRect/>
          </a:stretch>
        </p:blipFill>
        <p:spPr>
          <a:xfrm>
            <a:off x="371429" y="2384884"/>
            <a:ext cx="9001124" cy="4248472"/>
          </a:xfrm>
          <a:prstGeom prst="rect">
            <a:avLst/>
          </a:prstGeom>
        </p:spPr>
      </p:pic>
      <p:sp>
        <p:nvSpPr>
          <p:cNvPr id="11" name="오른쪽 화살표 10"/>
          <p:cNvSpPr/>
          <p:nvPr/>
        </p:nvSpPr>
        <p:spPr>
          <a:xfrm>
            <a:off x="1784648" y="4941168"/>
            <a:ext cx="216024" cy="81723"/>
          </a:xfrm>
          <a:prstGeom prst="rightArrow">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smtClean="0">
              <a:solidFill>
                <a:schemeClr val="tx1"/>
              </a:solidFill>
            </a:endParaRPr>
          </a:p>
        </p:txBody>
      </p:sp>
      <p:sp>
        <p:nvSpPr>
          <p:cNvPr id="14" name="TextBox 13"/>
          <p:cNvSpPr txBox="1"/>
          <p:nvPr/>
        </p:nvSpPr>
        <p:spPr>
          <a:xfrm>
            <a:off x="4871991" y="5589240"/>
            <a:ext cx="3753417" cy="215444"/>
          </a:xfrm>
          <a:prstGeom prst="rect">
            <a:avLst/>
          </a:prstGeom>
          <a:solidFill>
            <a:schemeClr val="bg1"/>
          </a:solidFill>
        </p:spPr>
        <p:txBody>
          <a:bodyPr wrap="square" rtlCol="0">
            <a:spAutoFit/>
          </a:bodyPr>
          <a:lstStyle/>
          <a:p>
            <a:r>
              <a:rPr lang="en-US" altLang="ko-KR" sz="800" b="1" dirty="0" smtClean="0"/>
              <a:t>http://public-repo-1.hortonworks.com/HDP/centos7/3.x/updates/3.1.0.0</a:t>
            </a:r>
            <a:endParaRPr lang="ko-KR" altLang="en-US" sz="800" b="1" dirty="0" err="1" smtClean="0"/>
          </a:p>
        </p:txBody>
      </p:sp>
      <p:sp>
        <p:nvSpPr>
          <p:cNvPr id="15" name="TextBox 14"/>
          <p:cNvSpPr txBox="1"/>
          <p:nvPr/>
        </p:nvSpPr>
        <p:spPr>
          <a:xfrm>
            <a:off x="4871991" y="5768970"/>
            <a:ext cx="3825426" cy="215444"/>
          </a:xfrm>
          <a:prstGeom prst="rect">
            <a:avLst/>
          </a:prstGeom>
          <a:solidFill>
            <a:schemeClr val="bg1"/>
          </a:solidFill>
        </p:spPr>
        <p:txBody>
          <a:bodyPr wrap="square" rtlCol="0">
            <a:spAutoFit/>
          </a:bodyPr>
          <a:lstStyle/>
          <a:p>
            <a:r>
              <a:rPr lang="en-US" altLang="ko-KR" sz="800" b="1" dirty="0" smtClean="0"/>
              <a:t>http://public-repo-1.hortonworks.com/HDP-UTILS-1.1.0.22/repos/centos7</a:t>
            </a:r>
            <a:endParaRPr lang="ko-KR" altLang="en-US" sz="800" b="1" dirty="0"/>
          </a:p>
        </p:txBody>
      </p:sp>
    </p:spTree>
    <p:extLst>
      <p:ext uri="{BB962C8B-B14F-4D97-AF65-F5344CB8AC3E}">
        <p14:creationId xmlns:p14="http://schemas.microsoft.com/office/powerpoint/2010/main" val="28897689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18474" y="1196752"/>
            <a:ext cx="9451050" cy="536459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Enter the hostname of all nodes that make up the HDP cluster (if it is a single node, it is itself only).</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latin typeface="+mj-lt"/>
                <a:cs typeface="Arial" pitchFamily="34" charset="0"/>
              </a:rPr>
              <a:t># (Server where Ambari-service is installed) Enter the ssh public key of the root account (cat .ssh / id _ rsa contents)</a:t>
            </a:r>
            <a:endParaRPr lang="en-US" altLang="ko-KR" sz="1400" b="1" dirty="0" smtClean="0">
              <a:solidFill>
                <a:srgbClr val="0070C0"/>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18474" y="836712"/>
            <a:ext cx="2089179" cy="41586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Install Options</a:t>
            </a:r>
            <a:endParaRPr lang="ko-KR" altLang="en-US" sz="1600" b="1" dirty="0">
              <a:solidFill>
                <a:schemeClr val="bg1"/>
              </a:solidFill>
              <a:latin typeface="Arial" pitchFamily="34" charset="0"/>
              <a:cs typeface="Arial" pitchFamily="34" charset="0"/>
            </a:endParaRPr>
          </a:p>
        </p:txBody>
      </p:sp>
      <p:pic>
        <p:nvPicPr>
          <p:cNvPr id="6" name="그림 5"/>
          <p:cNvPicPr>
            <a:picLocks noChangeAspect="1"/>
          </p:cNvPicPr>
          <p:nvPr/>
        </p:nvPicPr>
        <p:blipFill>
          <a:blip r:embed="rId3"/>
          <a:stretch>
            <a:fillRect/>
          </a:stretch>
        </p:blipFill>
        <p:spPr>
          <a:xfrm>
            <a:off x="308484" y="1896769"/>
            <a:ext cx="4464496" cy="4592571"/>
          </a:xfrm>
          <a:prstGeom prst="rect">
            <a:avLst/>
          </a:prstGeom>
        </p:spPr>
      </p:pic>
      <p:pic>
        <p:nvPicPr>
          <p:cNvPr id="4" name="그림 3"/>
          <p:cNvPicPr>
            <a:picLocks noChangeAspect="1"/>
          </p:cNvPicPr>
          <p:nvPr/>
        </p:nvPicPr>
        <p:blipFill>
          <a:blip r:embed="rId4"/>
          <a:stretch>
            <a:fillRect/>
          </a:stretch>
        </p:blipFill>
        <p:spPr>
          <a:xfrm>
            <a:off x="4938430" y="1872896"/>
            <a:ext cx="4623082" cy="4544436"/>
          </a:xfrm>
          <a:prstGeom prst="rect">
            <a:avLst/>
          </a:prstGeom>
        </p:spPr>
      </p:pic>
      <p:sp>
        <p:nvSpPr>
          <p:cNvPr id="5" name="TextBox 4"/>
          <p:cNvSpPr txBox="1"/>
          <p:nvPr/>
        </p:nvSpPr>
        <p:spPr>
          <a:xfrm>
            <a:off x="2000672" y="2672916"/>
            <a:ext cx="1440160" cy="288032"/>
          </a:xfrm>
          <a:prstGeom prst="rect">
            <a:avLst/>
          </a:prstGeom>
          <a:noFill/>
        </p:spPr>
        <p:txBody>
          <a:bodyPr wrap="square" rtlCol="0">
            <a:spAutoFit/>
          </a:bodyPr>
          <a:lstStyle/>
          <a:p>
            <a:r>
              <a:rPr lang="en-US" altLang="ko-KR" sz="1200" smtClean="0">
                <a:solidFill>
                  <a:srgbClr val="FF0000"/>
                </a:solidFill>
              </a:rPr>
              <a:t>single node</a:t>
            </a:r>
            <a:endParaRPr lang="ko-KR" altLang="en-US" sz="1200" dirty="0" smtClean="0">
              <a:solidFill>
                <a:srgbClr val="FF0000"/>
              </a:solidFill>
            </a:endParaRPr>
          </a:p>
        </p:txBody>
      </p:sp>
      <p:sp>
        <p:nvSpPr>
          <p:cNvPr id="10" name="TextBox 9"/>
          <p:cNvSpPr txBox="1"/>
          <p:nvPr/>
        </p:nvSpPr>
        <p:spPr>
          <a:xfrm>
            <a:off x="6897216" y="2672916"/>
            <a:ext cx="1728192" cy="276999"/>
          </a:xfrm>
          <a:prstGeom prst="rect">
            <a:avLst/>
          </a:prstGeom>
          <a:noFill/>
        </p:spPr>
        <p:txBody>
          <a:bodyPr wrap="square" rtlCol="0">
            <a:spAutoFit/>
          </a:bodyPr>
          <a:lstStyle/>
          <a:p>
            <a:r>
              <a:rPr lang="en-US" altLang="ko-KR" sz="1200" smtClean="0">
                <a:solidFill>
                  <a:srgbClr val="FF0000"/>
                </a:solidFill>
              </a:rPr>
              <a:t>Multinode (cluster)</a:t>
            </a:r>
            <a:endParaRPr lang="ko-KR" altLang="en-US" sz="1200" dirty="0" smtClean="0">
              <a:solidFill>
                <a:srgbClr val="FF0000"/>
              </a:solidFill>
            </a:endParaRPr>
          </a:p>
        </p:txBody>
      </p:sp>
      <p:sp>
        <p:nvSpPr>
          <p:cNvPr id="11" name="TextBox 10"/>
          <p:cNvSpPr txBox="1"/>
          <p:nvPr/>
        </p:nvSpPr>
        <p:spPr>
          <a:xfrm>
            <a:off x="1096071" y="3691516"/>
            <a:ext cx="2344761" cy="215444"/>
          </a:xfrm>
          <a:prstGeom prst="rect">
            <a:avLst/>
          </a:prstGeom>
          <a:solidFill>
            <a:schemeClr val="bg1"/>
          </a:solidFill>
        </p:spPr>
        <p:txBody>
          <a:bodyPr wrap="square" rtlCol="0">
            <a:spAutoFit/>
          </a:bodyPr>
          <a:lstStyle/>
          <a:p>
            <a:r>
              <a:rPr lang="en-US" altLang="ko-KR" sz="800" smtClean="0"/>
              <a:t>ip-10-4-61-31.ap-northeast-2.compute.internal</a:t>
            </a:r>
            <a:endParaRPr lang="ko-KR" altLang="en-US" sz="800" dirty="0"/>
          </a:p>
        </p:txBody>
      </p:sp>
    </p:spTree>
    <p:extLst>
      <p:ext uri="{BB962C8B-B14F-4D97-AF65-F5344CB8AC3E}">
        <p14:creationId xmlns:p14="http://schemas.microsoft.com/office/powerpoint/2010/main" val="22335801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23466" y="800708"/>
            <a:ext cx="9410054" cy="5760640"/>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Solve all Potentiol problems (THP, the main problem with existing binaries)</a:t>
              </a:r>
              <a:endParaRPr lang="en-US" altLang="ko-KR" sz="1400" b="1" dirty="0" smtClean="0">
                <a:solidFill>
                  <a:srgbClr val="0070C0"/>
                </a:solidFill>
                <a:cs typeface="Arial" pitchFamily="34" charset="0"/>
              </a:endParaRPr>
            </a:p>
            <a:p>
              <a:pPr>
                <a:lnSpc>
                  <a:spcPct val="130000"/>
                </a:lnSpc>
              </a:pP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1890210"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Confirm Hosts</a:t>
              </a:r>
              <a:endParaRPr lang="ko-KR" altLang="en-US" sz="1600" b="1" dirty="0">
                <a:solidFill>
                  <a:schemeClr val="bg1"/>
                </a:solidFill>
                <a:latin typeface="Arial" pitchFamily="34" charset="0"/>
                <a:cs typeface="Arial" pitchFamily="34" charset="0"/>
              </a:endParaRPr>
            </a:p>
          </p:txBody>
        </p:sp>
      </p:grpSp>
      <p:pic>
        <p:nvPicPr>
          <p:cNvPr id="6" name="그림 5"/>
          <p:cNvPicPr>
            <a:picLocks noChangeAspect="1"/>
          </p:cNvPicPr>
          <p:nvPr/>
        </p:nvPicPr>
        <p:blipFill>
          <a:blip r:embed="rId3"/>
          <a:stretch>
            <a:fillRect/>
          </a:stretch>
        </p:blipFill>
        <p:spPr>
          <a:xfrm>
            <a:off x="344488" y="1629578"/>
            <a:ext cx="6588732" cy="4343889"/>
          </a:xfrm>
          <a:prstGeom prst="rect">
            <a:avLst/>
          </a:prstGeom>
        </p:spPr>
      </p:pic>
      <p:pic>
        <p:nvPicPr>
          <p:cNvPr id="10" name="그림 9"/>
          <p:cNvPicPr>
            <a:picLocks noChangeAspect="1"/>
          </p:cNvPicPr>
          <p:nvPr/>
        </p:nvPicPr>
        <p:blipFill>
          <a:blip r:embed="rId4"/>
          <a:stretch>
            <a:fillRect/>
          </a:stretch>
        </p:blipFill>
        <p:spPr>
          <a:xfrm>
            <a:off x="7174532" y="1629578"/>
            <a:ext cx="2468724" cy="4310706"/>
          </a:xfrm>
          <a:prstGeom prst="rect">
            <a:avLst/>
          </a:prstGeom>
        </p:spPr>
      </p:pic>
      <p:sp>
        <p:nvSpPr>
          <p:cNvPr id="2" name="왼쪽 화살표 1"/>
          <p:cNvSpPr/>
          <p:nvPr/>
        </p:nvSpPr>
        <p:spPr>
          <a:xfrm rot="1937061">
            <a:off x="3404828" y="4614638"/>
            <a:ext cx="468052" cy="252028"/>
          </a:xfrm>
          <a:prstGeom prst="leftArrow">
            <a:avLst/>
          </a:prstGeom>
          <a:solidFill>
            <a:srgbClr val="FF66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smtClean="0">
              <a:solidFill>
                <a:schemeClr val="tx1"/>
              </a:solidFill>
            </a:endParaRPr>
          </a:p>
        </p:txBody>
      </p:sp>
    </p:spTree>
    <p:extLst>
      <p:ext uri="{BB962C8B-B14F-4D97-AF65-F5344CB8AC3E}">
        <p14:creationId xmlns:p14="http://schemas.microsoft.com/office/powerpoint/2010/main" val="28626033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18474" y="1160748"/>
            <a:ext cx="9379042" cy="536459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HDFS, YARN+MapReduce2, Tez, HBase, Zookeeper, ambari-metrics </a:t>
            </a:r>
            <a:r>
              <a:rPr lang="ko-KR" altLang="en-US" sz="1400" b="1" smtClean="0">
                <a:solidFill>
                  <a:srgbClr val="0070C0"/>
                </a:solidFill>
                <a:cs typeface="Arial" pitchFamily="34" charset="0"/>
              </a:rPr>
              <a:t>선택</a:t>
            </a:r>
            <a:endParaRPr lang="en-US" altLang="ko-KR" sz="1400" b="1" dirty="0" smtClean="0">
              <a:solidFill>
                <a:srgbClr val="0070C0"/>
              </a:solidFill>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18474" y="800708"/>
            <a:ext cx="1890210"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Choose Services</a:t>
            </a:r>
            <a:endParaRPr lang="ko-KR" altLang="en-US" sz="1600" b="1" dirty="0">
              <a:solidFill>
                <a:schemeClr val="bg1"/>
              </a:solidFill>
              <a:latin typeface="Arial" pitchFamily="34" charset="0"/>
              <a:cs typeface="Arial" pitchFamily="34" charset="0"/>
            </a:endParaRPr>
          </a:p>
        </p:txBody>
      </p:sp>
      <p:pic>
        <p:nvPicPr>
          <p:cNvPr id="6" name="그림 5"/>
          <p:cNvPicPr>
            <a:picLocks noChangeAspect="1"/>
          </p:cNvPicPr>
          <p:nvPr/>
        </p:nvPicPr>
        <p:blipFill>
          <a:blip r:embed="rId2"/>
          <a:stretch>
            <a:fillRect/>
          </a:stretch>
        </p:blipFill>
        <p:spPr>
          <a:xfrm>
            <a:off x="308484" y="1629262"/>
            <a:ext cx="8152260" cy="4788070"/>
          </a:xfrm>
          <a:prstGeom prst="rect">
            <a:avLst/>
          </a:prstGeom>
        </p:spPr>
      </p:pic>
    </p:spTree>
    <p:extLst>
      <p:ext uri="{BB962C8B-B14F-4D97-AF65-F5344CB8AC3E}">
        <p14:creationId xmlns:p14="http://schemas.microsoft.com/office/powerpoint/2010/main" val="212861992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34898" y="836712"/>
            <a:ext cx="8550950" cy="5004556"/>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(If it is a single node) Next click</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 (Cluster-multinode)</a:t>
              </a:r>
              <a:endParaRPr lang="en-US" altLang="ko-KR" sz="1400" b="1" dirty="0" smtClean="0">
                <a:solidFill>
                  <a:srgbClr val="0070C0"/>
                </a:solidFill>
                <a:cs typeface="Arial" pitchFamily="34" charset="0"/>
              </a:endParaRPr>
            </a:p>
            <a:p>
              <a:pPr>
                <a:lnSpc>
                  <a:spcPct val="130000"/>
                </a:lnSpc>
              </a:pPr>
              <a:r>
                <a:rPr lang="en-US" altLang="ko-KR" sz="1600" b="1" smtClean="0">
                  <a:solidFill>
                    <a:schemeClr val="tx1"/>
                  </a:solidFill>
                  <a:latin typeface="+mj-lt"/>
                  <a:cs typeface="Arial" pitchFamily="34" charset="0"/>
                </a:rPr>
                <a:t>- Namenode – n1 (or m1)</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Snamenode – n2 (or m2)</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Timeline Service – mo (or server with m3, ambari installed)</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ResourceManager - mo (or server where m3, ambari is installed)</a:t>
              </a:r>
              <a:endParaRPr lang="en-US" altLang="ko-KR" sz="1600" b="1" dirty="0">
                <a:solidFill>
                  <a:schemeClr val="tx1"/>
                </a:solidFill>
                <a:cs typeface="Arial" pitchFamily="34" charset="0"/>
              </a:endParaRPr>
            </a:p>
            <a:p>
              <a:pPr>
                <a:lnSpc>
                  <a:spcPct val="130000"/>
                </a:lnSpc>
              </a:pPr>
              <a:r>
                <a:rPr lang="en-US" altLang="ko-KR" sz="1600" b="1" smtClean="0">
                  <a:solidFill>
                    <a:schemeClr val="tx1"/>
                  </a:solidFill>
                  <a:latin typeface="+mj-lt"/>
                  <a:cs typeface="Arial" pitchFamily="34" charset="0"/>
                </a:rPr>
                <a:t>- YARN Resgtry DNS - mo (or server where m3 and ambari are installed)</a:t>
              </a:r>
              <a:endParaRPr lang="en-US" altLang="ko-KR" sz="1600" b="1" dirty="0">
                <a:solidFill>
                  <a:schemeClr val="tx1"/>
                </a:solidFill>
                <a:cs typeface="Arial" pitchFamily="34" charset="0"/>
              </a:endParaRPr>
            </a:p>
            <a:p>
              <a:pPr>
                <a:lnSpc>
                  <a:spcPct val="130000"/>
                </a:lnSpc>
              </a:pPr>
              <a:r>
                <a:rPr lang="en-US" altLang="ko-KR" sz="1600" b="1" smtClean="0">
                  <a:solidFill>
                    <a:schemeClr val="tx1"/>
                  </a:solidFill>
                  <a:latin typeface="+mj-lt"/>
                  <a:cs typeface="Arial" pitchFamily="34" charset="0"/>
                </a:rPr>
                <a:t>- History Server - mo (or server where m3, ambari is installed)</a:t>
              </a:r>
              <a:endParaRPr lang="en-US" altLang="ko-KR" sz="1600" b="1" dirty="0">
                <a:solidFill>
                  <a:schemeClr val="tx1"/>
                </a:solidFill>
                <a:cs typeface="Arial" pitchFamily="34" charset="0"/>
              </a:endParaRPr>
            </a:p>
            <a:p>
              <a:pPr>
                <a:lnSpc>
                  <a:spcPct val="130000"/>
                </a:lnSpc>
              </a:pPr>
              <a:r>
                <a:rPr lang="en-US" altLang="ko-KR" sz="1600" b="1" smtClean="0">
                  <a:solidFill>
                    <a:schemeClr val="tx1"/>
                  </a:solidFill>
                  <a:latin typeface="+mj-lt"/>
                  <a:cs typeface="Arial" pitchFamily="34" charset="0"/>
                </a:rPr>
                <a:t>- Hbase Master – m1, m2, m3 (added by pressing + button)</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Grafana - mo (or server with m3, ambari installed)</a:t>
              </a:r>
              <a:endParaRPr lang="en-US" altLang="ko-KR" sz="1600" b="1" dirty="0">
                <a:solidFill>
                  <a:schemeClr val="tx1"/>
                </a:solidFill>
                <a:cs typeface="Arial" pitchFamily="34" charset="0"/>
              </a:endParaRPr>
            </a:p>
            <a:p>
              <a:pPr>
                <a:lnSpc>
                  <a:spcPct val="130000"/>
                </a:lnSpc>
              </a:pPr>
              <a:r>
                <a:rPr lang="en-US" altLang="ko-KR" sz="1600" b="1" smtClean="0">
                  <a:solidFill>
                    <a:schemeClr val="tx1"/>
                  </a:solidFill>
                  <a:latin typeface="+mj-lt"/>
                  <a:cs typeface="Arial" pitchFamily="34" charset="0"/>
                </a:rPr>
                <a:t>- Activity Expolorer - mo (or server where m3 and ambari are installed)</a:t>
              </a:r>
              <a:endParaRPr lang="en-US" altLang="ko-KR" sz="1600" b="1" dirty="0">
                <a:solidFill>
                  <a:schemeClr val="tx1"/>
                </a:solidFill>
                <a:cs typeface="Arial" pitchFamily="34" charset="0"/>
              </a:endParaRPr>
            </a:p>
            <a:p>
              <a:pPr>
                <a:lnSpc>
                  <a:spcPct val="130000"/>
                </a:lnSpc>
              </a:pPr>
              <a:r>
                <a:rPr lang="en-US" altLang="ko-KR" sz="1600" b="1" smtClean="0">
                  <a:solidFill>
                    <a:schemeClr val="tx1"/>
                  </a:solidFill>
                  <a:latin typeface="+mj-lt"/>
                  <a:cs typeface="Arial" pitchFamily="34" charset="0"/>
                </a:rPr>
                <a:t>- HST Server - mo (or server with m3, ambari installed)</a:t>
              </a:r>
              <a:endParaRPr lang="en-US" altLang="ko-KR" sz="1600" b="1" dirty="0">
                <a:solidFill>
                  <a:schemeClr val="tx1"/>
                </a:solidFill>
                <a:cs typeface="Arial" pitchFamily="34" charset="0"/>
              </a:endParaRPr>
            </a:p>
            <a:p>
              <a:pPr>
                <a:lnSpc>
                  <a:spcPct val="130000"/>
                </a:lnSpc>
              </a:pPr>
              <a:r>
                <a:rPr lang="en-US" altLang="ko-KR" sz="1600" b="1" smtClean="0">
                  <a:solidFill>
                    <a:schemeClr val="tx1"/>
                  </a:solidFill>
                  <a:latin typeface="+mj-lt"/>
                  <a:cs typeface="Arial" pitchFamily="34" charset="0"/>
                </a:rPr>
                <a:t>- Activity Analyzer - mo (or server with m3, ambari installed)</a:t>
              </a:r>
              <a:endParaRPr lang="en-US" altLang="ko-KR" sz="1600" b="1" dirty="0">
                <a:solidFill>
                  <a:schemeClr val="tx1"/>
                </a:solidFill>
                <a:cs typeface="Arial" pitchFamily="34" charset="0"/>
              </a:endParaRPr>
            </a:p>
            <a:p>
              <a:pPr>
                <a:lnSpc>
                  <a:spcPct val="130000"/>
                </a:lnSpc>
              </a:pPr>
              <a:endParaRPr lang="en-US" altLang="ko-KR" sz="1600" b="1" dirty="0" smtClean="0">
                <a:solidFill>
                  <a:schemeClr val="tx1"/>
                </a:solidFill>
                <a:latin typeface="+mj-lt"/>
                <a:cs typeface="Arial" pitchFamily="34" charset="0"/>
              </a:endParaRPr>
            </a:p>
          </p:txBody>
        </p:sp>
        <p:sp>
          <p:nvSpPr>
            <p:cNvPr id="9" name="모서리가 둥근 직사각형 8"/>
            <p:cNvSpPr/>
            <p:nvPr/>
          </p:nvSpPr>
          <p:spPr>
            <a:xfrm>
              <a:off x="686526" y="1664804"/>
              <a:ext cx="1890210"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Assign Masters</a:t>
              </a:r>
              <a:endParaRPr lang="ko-KR" altLang="en-US" sz="1600" b="1" dirty="0">
                <a:solidFill>
                  <a:schemeClr val="bg1"/>
                </a:solidFill>
                <a:latin typeface="Arial" pitchFamily="34" charset="0"/>
                <a:cs typeface="Arial" pitchFamily="34" charset="0"/>
              </a:endParaRPr>
            </a:p>
          </p:txBody>
        </p:sp>
      </p:grpSp>
    </p:spTree>
    <p:extLst>
      <p:ext uri="{BB962C8B-B14F-4D97-AF65-F5344CB8AC3E}">
        <p14:creationId xmlns:p14="http://schemas.microsoft.com/office/powerpoint/2010/main" val="6285566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텍스트 개체 틀 4"/>
          <p:cNvSpPr>
            <a:spLocks noGrp="1"/>
          </p:cNvSpPr>
          <p:nvPr>
            <p:ph idx="1"/>
          </p:nvPr>
        </p:nvSpPr>
        <p:spPr>
          <a:xfrm>
            <a:off x="1064568" y="872716"/>
            <a:ext cx="4680520" cy="4682223"/>
          </a:xfrm>
        </p:spPr>
        <p:txBody>
          <a:bodyPr>
            <a:normAutofit/>
          </a:bodyPr>
          <a:lstStyle/>
          <a:p>
            <a:pPr>
              <a:lnSpc>
                <a:spcPct val="100000"/>
              </a:lnSpc>
            </a:pPr>
            <a:r>
              <a:rPr lang="en-US" altLang="ko-KR" sz="1300" dirty="0" err="1" smtClean="0"/>
              <a:t>prework</a:t>
            </a:r>
            <a:endParaRPr lang="en-US" altLang="ko-KR" sz="1300" dirty="0"/>
          </a:p>
          <a:p>
            <a:pPr lvl="1"/>
            <a:r>
              <a:rPr lang="en-US" altLang="ko-KR" sz="1138" dirty="0" smtClean="0"/>
              <a:t>Change hostname and modify hosts file (FQDN)</a:t>
            </a:r>
            <a:endParaRPr lang="en-US" altLang="ko-KR" sz="1138" dirty="0"/>
          </a:p>
          <a:p>
            <a:pPr lvl="1"/>
            <a:r>
              <a:rPr lang="en-US" altLang="ko-KR" sz="1138" dirty="0" smtClean="0"/>
              <a:t>set up </a:t>
            </a:r>
            <a:r>
              <a:rPr lang="en-US" altLang="ko-KR" sz="1138" dirty="0" err="1" smtClean="0"/>
              <a:t>passwordless</a:t>
            </a:r>
            <a:r>
              <a:rPr lang="en-US" altLang="ko-KR" sz="1138" dirty="0" smtClean="0"/>
              <a:t> </a:t>
            </a:r>
            <a:r>
              <a:rPr lang="en-US" altLang="ko-KR" sz="1138" dirty="0" err="1" smtClean="0"/>
              <a:t>ssh</a:t>
            </a:r>
            <a:r>
              <a:rPr lang="en-US" altLang="ko-KR" sz="1138" dirty="0" smtClean="0"/>
              <a:t>, </a:t>
            </a:r>
            <a:r>
              <a:rPr lang="en-US" altLang="ko-KR" sz="1138" dirty="0" err="1" smtClean="0"/>
              <a:t>iptalbes</a:t>
            </a:r>
            <a:endParaRPr lang="en-US" altLang="ko-KR" sz="1138" dirty="0"/>
          </a:p>
          <a:p>
            <a:pPr lvl="1"/>
            <a:r>
              <a:rPr lang="en-US" altLang="ko-KR" sz="1138" dirty="0" err="1" smtClean="0"/>
              <a:t>ntpd</a:t>
            </a:r>
            <a:r>
              <a:rPr lang="en-US" altLang="ko-KR" sz="1138" dirty="0" smtClean="0"/>
              <a:t>, </a:t>
            </a:r>
            <a:r>
              <a:rPr lang="en-US" altLang="ko-KR" sz="1138" dirty="0" err="1" smtClean="0"/>
              <a:t>setenforce</a:t>
            </a:r>
            <a:endParaRPr lang="en-US" altLang="ko-KR" sz="1138" dirty="0"/>
          </a:p>
          <a:p>
            <a:pPr lvl="1"/>
            <a:r>
              <a:rPr lang="en-US" altLang="ko-KR" sz="1138" dirty="0" err="1" smtClean="0"/>
              <a:t>umask</a:t>
            </a:r>
            <a:r>
              <a:rPr lang="en-US" altLang="ko-KR" sz="1138" dirty="0" smtClean="0"/>
              <a:t> check</a:t>
            </a:r>
            <a:endParaRPr lang="en-US" altLang="ko-KR" sz="1138" dirty="0"/>
          </a:p>
          <a:p>
            <a:pPr>
              <a:lnSpc>
                <a:spcPct val="100000"/>
              </a:lnSpc>
            </a:pPr>
            <a:r>
              <a:rPr lang="en-US" altLang="ko-KR" sz="1300" dirty="0" smtClean="0"/>
              <a:t>Repository Configuration</a:t>
            </a:r>
            <a:endParaRPr lang="en-US" altLang="ko-KR" sz="1300" dirty="0"/>
          </a:p>
          <a:p>
            <a:pPr lvl="1"/>
            <a:r>
              <a:rPr lang="en-US" altLang="ko-KR" sz="1138" dirty="0" smtClean="0"/>
              <a:t>Configuring an external repository</a:t>
            </a:r>
            <a:endParaRPr lang="en-US" altLang="ko-KR" sz="1138" dirty="0"/>
          </a:p>
          <a:p>
            <a:pPr marL="457200" lvl="1" indent="0">
              <a:buNone/>
            </a:pPr>
            <a:endParaRPr lang="en-US" altLang="ko-KR" sz="1138" dirty="0"/>
          </a:p>
          <a:p>
            <a:pPr>
              <a:lnSpc>
                <a:spcPct val="100000"/>
              </a:lnSpc>
            </a:pPr>
            <a:r>
              <a:rPr lang="en-US" altLang="ko-KR" sz="1300" dirty="0" smtClean="0"/>
              <a:t>Installing </a:t>
            </a:r>
            <a:r>
              <a:rPr lang="en-US" altLang="ko-KR" sz="1300" dirty="0" err="1" smtClean="0"/>
              <a:t>Ambari</a:t>
            </a:r>
            <a:endParaRPr lang="en-US" altLang="ko-KR" sz="1300" dirty="0"/>
          </a:p>
          <a:p>
            <a:pPr lvl="1"/>
            <a:endParaRPr lang="en-US" altLang="ko-KR" sz="1138" dirty="0"/>
          </a:p>
          <a:p>
            <a:pPr>
              <a:lnSpc>
                <a:spcPct val="100000"/>
              </a:lnSpc>
            </a:pPr>
            <a:r>
              <a:rPr lang="en-US" altLang="ko-KR" sz="1300" dirty="0" smtClean="0"/>
              <a:t>Installing HDP</a:t>
            </a:r>
            <a:endParaRPr lang="en-US" altLang="ko-KR" sz="1300" dirty="0"/>
          </a:p>
          <a:p>
            <a:pPr lvl="1"/>
            <a:endParaRPr lang="en-US" altLang="ko-KR" sz="1138" dirty="0"/>
          </a:p>
          <a:p>
            <a:pPr>
              <a:lnSpc>
                <a:spcPct val="100000"/>
              </a:lnSpc>
            </a:pPr>
            <a:r>
              <a:rPr lang="en-US" altLang="ko-KR" sz="1300" dirty="0" smtClean="0"/>
              <a:t>Work after installation</a:t>
            </a:r>
            <a:endParaRPr lang="en-US" altLang="ko-KR" sz="1300" dirty="0"/>
          </a:p>
          <a:p>
            <a:pPr lvl="1"/>
            <a:r>
              <a:rPr lang="en-US" altLang="ko-KR" sz="1138" dirty="0" err="1" smtClean="0"/>
              <a:t>Namenode</a:t>
            </a:r>
            <a:r>
              <a:rPr lang="en-US" altLang="ko-KR" sz="1138" dirty="0" smtClean="0"/>
              <a:t> HA</a:t>
            </a:r>
            <a:endParaRPr lang="en-US" altLang="ko-KR" sz="1138" dirty="0"/>
          </a:p>
          <a:p>
            <a:pPr lvl="1"/>
            <a:r>
              <a:rPr lang="en-US" altLang="ko-KR" sz="1138" dirty="0" smtClean="0"/>
              <a:t>S-core Coprocessor and HGS distribution</a:t>
            </a:r>
            <a:endParaRPr lang="en-US" altLang="ko-KR" sz="1138" dirty="0"/>
          </a:p>
          <a:p>
            <a:pPr lvl="1"/>
            <a:r>
              <a:rPr lang="en-US" altLang="ko-KR" sz="1138" dirty="0" smtClean="0"/>
              <a:t>Setting </a:t>
            </a:r>
            <a:r>
              <a:rPr lang="en-US" altLang="ko-KR" sz="1138" dirty="0" err="1" smtClean="0"/>
              <a:t>Hbase</a:t>
            </a:r>
            <a:r>
              <a:rPr lang="en-US" altLang="ko-KR" sz="1138" dirty="0" smtClean="0"/>
              <a:t> </a:t>
            </a:r>
            <a:r>
              <a:rPr lang="en-US" altLang="ko-KR" sz="1138" dirty="0" err="1" smtClean="0"/>
              <a:t>Config</a:t>
            </a:r>
            <a:endParaRPr lang="en-US" altLang="ko-KR" sz="1138" dirty="0"/>
          </a:p>
          <a:p>
            <a:pPr lvl="1"/>
            <a:r>
              <a:rPr lang="en-US" altLang="ko-KR" sz="1138" dirty="0" err="1" smtClean="0"/>
              <a:t>Hbase</a:t>
            </a:r>
            <a:r>
              <a:rPr lang="en-US" altLang="ko-KR" sz="1138" dirty="0" smtClean="0"/>
              <a:t> restart / HGS operation</a:t>
            </a:r>
            <a:endParaRPr lang="en-US" altLang="ko-KR" sz="1138" dirty="0"/>
          </a:p>
          <a:p>
            <a:pPr lvl="1"/>
            <a:r>
              <a:rPr lang="en-US" altLang="ko-KR" sz="1138" dirty="0" smtClean="0"/>
              <a:t>Generation and Setting of </a:t>
            </a:r>
            <a:r>
              <a:rPr lang="en-US" altLang="ko-KR" sz="1138" dirty="0" err="1" smtClean="0"/>
              <a:t>Hbase</a:t>
            </a:r>
            <a:r>
              <a:rPr lang="en-US" altLang="ko-KR" sz="1138" dirty="0" smtClean="0"/>
              <a:t> Table</a:t>
            </a:r>
            <a:endParaRPr lang="en-US" altLang="ko-KR" sz="1138" dirty="0"/>
          </a:p>
          <a:p>
            <a:pPr lvl="1"/>
            <a:endParaRPr lang="en-US" altLang="ko-KR" sz="1138" dirty="0"/>
          </a:p>
        </p:txBody>
      </p:sp>
    </p:spTree>
    <p:extLst>
      <p:ext uri="{BB962C8B-B14F-4D97-AF65-F5344CB8AC3E}">
        <p14:creationId xmlns:p14="http://schemas.microsoft.com/office/powerpoint/2010/main" val="104601186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4898" y="1196752"/>
            <a:ext cx="9470630" cy="5400600"/>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endParaRPr lang="en-US" altLang="ko-KR" sz="1600" b="1" dirty="0" smtClean="0">
              <a:solidFill>
                <a:schemeClr val="tx1"/>
              </a:solidFill>
              <a:latin typeface="+mj-lt"/>
              <a:cs typeface="Arial" pitchFamily="34" charset="0"/>
            </a:endParaRPr>
          </a:p>
        </p:txBody>
      </p:sp>
      <p:sp>
        <p:nvSpPr>
          <p:cNvPr id="9" name="모서리가 둥근 직사각형 8"/>
          <p:cNvSpPr/>
          <p:nvPr/>
        </p:nvSpPr>
        <p:spPr>
          <a:xfrm>
            <a:off x="234898" y="836712"/>
            <a:ext cx="475410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r>
              <a:rPr lang="en-US" altLang="ko-KR" sz="1600" b="1" smtClean="0">
                <a:solidFill>
                  <a:schemeClr val="bg1"/>
                </a:solidFill>
                <a:latin typeface="Arial" pitchFamily="34" charset="0"/>
                <a:cs typeface="Arial" pitchFamily="34" charset="0"/>
              </a:rPr>
              <a:t>Assign Masters (Example of single node)</a:t>
            </a:r>
            <a:endParaRPr lang="ko-KR" altLang="en-US" sz="1600" b="1" dirty="0">
              <a:solidFill>
                <a:schemeClr val="bg1"/>
              </a:solidFill>
              <a:latin typeface="Arial" pitchFamily="34" charset="0"/>
              <a:cs typeface="Arial" pitchFamily="34" charset="0"/>
            </a:endParaRPr>
          </a:p>
        </p:txBody>
      </p:sp>
      <p:pic>
        <p:nvPicPr>
          <p:cNvPr id="6" name="그림 5"/>
          <p:cNvPicPr>
            <a:picLocks noChangeAspect="1"/>
          </p:cNvPicPr>
          <p:nvPr/>
        </p:nvPicPr>
        <p:blipFill>
          <a:blip r:embed="rId3"/>
          <a:stretch>
            <a:fillRect/>
          </a:stretch>
        </p:blipFill>
        <p:spPr>
          <a:xfrm>
            <a:off x="351910" y="1324999"/>
            <a:ext cx="9173597" cy="5164341"/>
          </a:xfrm>
          <a:prstGeom prst="rect">
            <a:avLst/>
          </a:prstGeom>
        </p:spPr>
      </p:pic>
      <p:sp>
        <p:nvSpPr>
          <p:cNvPr id="7" name="TextBox 6"/>
          <p:cNvSpPr txBox="1"/>
          <p:nvPr/>
        </p:nvSpPr>
        <p:spPr>
          <a:xfrm>
            <a:off x="3620852" y="2096852"/>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10" name="TextBox 9"/>
          <p:cNvSpPr txBox="1"/>
          <p:nvPr/>
        </p:nvSpPr>
        <p:spPr>
          <a:xfrm>
            <a:off x="3620852" y="2394383"/>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11" name="TextBox 10"/>
          <p:cNvSpPr txBox="1"/>
          <p:nvPr/>
        </p:nvSpPr>
        <p:spPr>
          <a:xfrm>
            <a:off x="3623125" y="2691907"/>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13" name="TextBox 12"/>
          <p:cNvSpPr txBox="1"/>
          <p:nvPr/>
        </p:nvSpPr>
        <p:spPr>
          <a:xfrm>
            <a:off x="3623049" y="2953343"/>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14" name="TextBox 13"/>
          <p:cNvSpPr txBox="1"/>
          <p:nvPr/>
        </p:nvSpPr>
        <p:spPr>
          <a:xfrm>
            <a:off x="3606045" y="3202323"/>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15" name="TextBox 14"/>
          <p:cNvSpPr txBox="1"/>
          <p:nvPr/>
        </p:nvSpPr>
        <p:spPr>
          <a:xfrm>
            <a:off x="3606044" y="3497390"/>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16" name="TextBox 15"/>
          <p:cNvSpPr txBox="1"/>
          <p:nvPr/>
        </p:nvSpPr>
        <p:spPr>
          <a:xfrm>
            <a:off x="3606044" y="3780211"/>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17" name="TextBox 16"/>
          <p:cNvSpPr txBox="1"/>
          <p:nvPr/>
        </p:nvSpPr>
        <p:spPr>
          <a:xfrm>
            <a:off x="3606043" y="4048106"/>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18" name="TextBox 17"/>
          <p:cNvSpPr txBox="1"/>
          <p:nvPr/>
        </p:nvSpPr>
        <p:spPr>
          <a:xfrm>
            <a:off x="3604725" y="4318472"/>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19" name="TextBox 18"/>
          <p:cNvSpPr txBox="1"/>
          <p:nvPr/>
        </p:nvSpPr>
        <p:spPr>
          <a:xfrm>
            <a:off x="3606998" y="4613539"/>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20" name="TextBox 19"/>
          <p:cNvSpPr txBox="1"/>
          <p:nvPr/>
        </p:nvSpPr>
        <p:spPr>
          <a:xfrm>
            <a:off x="3620852" y="4881434"/>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21" name="TextBox 20"/>
          <p:cNvSpPr txBox="1"/>
          <p:nvPr/>
        </p:nvSpPr>
        <p:spPr>
          <a:xfrm>
            <a:off x="3620852" y="5149329"/>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22" name="TextBox 21"/>
          <p:cNvSpPr txBox="1"/>
          <p:nvPr/>
        </p:nvSpPr>
        <p:spPr>
          <a:xfrm>
            <a:off x="3604724" y="5447793"/>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
        <p:nvSpPr>
          <p:cNvPr id="23" name="TextBox 22"/>
          <p:cNvSpPr txBox="1"/>
          <p:nvPr/>
        </p:nvSpPr>
        <p:spPr>
          <a:xfrm>
            <a:off x="3604723" y="5717988"/>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Tree>
    <p:extLst>
      <p:ext uri="{BB962C8B-B14F-4D97-AF65-F5344CB8AC3E}">
        <p14:creationId xmlns:p14="http://schemas.microsoft.com/office/powerpoint/2010/main" val="38131449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34898" y="836712"/>
            <a:ext cx="8550950" cy="5004556"/>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endParaRPr lang="en-US" altLang="ko-KR" sz="1600" b="1" dirty="0" smtClean="0">
                <a:solidFill>
                  <a:schemeClr val="tx1"/>
                </a:solidFill>
                <a:latin typeface="+mj-lt"/>
                <a:cs typeface="Arial" pitchFamily="34" charset="0"/>
              </a:endParaRPr>
            </a:p>
          </p:txBody>
        </p:sp>
        <p:sp>
          <p:nvSpPr>
            <p:cNvPr id="9" name="모서리가 둥근 직사각형 8"/>
            <p:cNvSpPr/>
            <p:nvPr/>
          </p:nvSpPr>
          <p:spPr>
            <a:xfrm>
              <a:off x="686526" y="1664804"/>
              <a:ext cx="475410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r>
                <a:rPr lang="en-US" altLang="ko-KR" sz="1600" b="1" smtClean="0">
                  <a:solidFill>
                    <a:schemeClr val="bg1"/>
                  </a:solidFill>
                  <a:latin typeface="Arial" pitchFamily="34" charset="0"/>
                  <a:cs typeface="Arial" pitchFamily="34" charset="0"/>
                </a:rPr>
                <a:t>Assign Masters (Cluster structure example)</a:t>
              </a:r>
              <a:endParaRPr lang="ko-KR" altLang="en-US" sz="1600" b="1" dirty="0">
                <a:solidFill>
                  <a:schemeClr val="bg1"/>
                </a:solidFill>
                <a:latin typeface="Arial" pitchFamily="34" charset="0"/>
                <a:cs typeface="Arial" pitchFamily="34" charset="0"/>
              </a:endParaRPr>
            </a:p>
          </p:txBody>
        </p:sp>
      </p:grpSp>
      <p:pic>
        <p:nvPicPr>
          <p:cNvPr id="2" name="그림 1"/>
          <p:cNvPicPr>
            <a:picLocks noChangeAspect="1"/>
          </p:cNvPicPr>
          <p:nvPr/>
        </p:nvPicPr>
        <p:blipFill>
          <a:blip r:embed="rId2"/>
          <a:stretch>
            <a:fillRect/>
          </a:stretch>
        </p:blipFill>
        <p:spPr>
          <a:xfrm>
            <a:off x="252152" y="1278609"/>
            <a:ext cx="8265244" cy="4454161"/>
          </a:xfrm>
          <a:prstGeom prst="rect">
            <a:avLst/>
          </a:prstGeom>
        </p:spPr>
      </p:pic>
    </p:spTree>
    <p:extLst>
      <p:ext uri="{BB962C8B-B14F-4D97-AF65-F5344CB8AC3E}">
        <p14:creationId xmlns:p14="http://schemas.microsoft.com/office/powerpoint/2010/main" val="14262495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18474" y="790732"/>
            <a:ext cx="9379042" cy="5698608"/>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(single node) Select DataNode, NodeManager, RegionServer, Client</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latin typeface="+mj-lt"/>
                  <a:cs typeface="Arial" pitchFamily="34" charset="0"/>
                </a:rPr>
                <a:t># (Cluster) Select DataNode, NodeManager, RegionServer, and Client in s1 to s3 (sn server)</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286231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Assign Slaves and Clients</a:t>
              </a:r>
              <a:endParaRPr lang="ko-KR" altLang="en-US" sz="1600" b="1" dirty="0">
                <a:solidFill>
                  <a:schemeClr val="bg1"/>
                </a:solidFill>
                <a:latin typeface="Arial" pitchFamily="34" charset="0"/>
                <a:cs typeface="Arial" pitchFamily="34" charset="0"/>
              </a:endParaRPr>
            </a:p>
          </p:txBody>
        </p:sp>
      </p:grpSp>
      <p:pic>
        <p:nvPicPr>
          <p:cNvPr id="5" name="그림 4"/>
          <p:cNvPicPr>
            <a:picLocks noChangeAspect="1"/>
          </p:cNvPicPr>
          <p:nvPr/>
        </p:nvPicPr>
        <p:blipFill>
          <a:blip r:embed="rId2"/>
          <a:stretch>
            <a:fillRect/>
          </a:stretch>
        </p:blipFill>
        <p:spPr>
          <a:xfrm>
            <a:off x="345967" y="1980528"/>
            <a:ext cx="9145016" cy="2412268"/>
          </a:xfrm>
          <a:prstGeom prst="rect">
            <a:avLst/>
          </a:prstGeom>
        </p:spPr>
      </p:pic>
      <p:pic>
        <p:nvPicPr>
          <p:cNvPr id="2" name="그림 1"/>
          <p:cNvPicPr>
            <a:picLocks noChangeAspect="1"/>
          </p:cNvPicPr>
          <p:nvPr/>
        </p:nvPicPr>
        <p:blipFill>
          <a:blip r:embed="rId3"/>
          <a:stretch>
            <a:fillRect/>
          </a:stretch>
        </p:blipFill>
        <p:spPr>
          <a:xfrm>
            <a:off x="345967" y="4470522"/>
            <a:ext cx="9145016" cy="2378114"/>
          </a:xfrm>
          <a:prstGeom prst="rect">
            <a:avLst/>
          </a:prstGeom>
        </p:spPr>
      </p:pic>
      <p:sp>
        <p:nvSpPr>
          <p:cNvPr id="4" name="TextBox 3"/>
          <p:cNvSpPr txBox="1"/>
          <p:nvPr/>
        </p:nvSpPr>
        <p:spPr>
          <a:xfrm>
            <a:off x="4556956" y="2096852"/>
            <a:ext cx="1728192" cy="276999"/>
          </a:xfrm>
          <a:prstGeom prst="rect">
            <a:avLst/>
          </a:prstGeom>
          <a:noFill/>
        </p:spPr>
        <p:txBody>
          <a:bodyPr wrap="square" rtlCol="0">
            <a:spAutoFit/>
          </a:bodyPr>
          <a:lstStyle/>
          <a:p>
            <a:r>
              <a:rPr lang="en-US" altLang="ko-KR" sz="1200" smtClean="0">
                <a:solidFill>
                  <a:srgbClr val="FF0000"/>
                </a:solidFill>
              </a:rPr>
              <a:t>single node</a:t>
            </a:r>
            <a:endParaRPr lang="ko-KR" altLang="en-US" sz="1200" dirty="0" smtClean="0">
              <a:solidFill>
                <a:srgbClr val="FF0000"/>
              </a:solidFill>
            </a:endParaRPr>
          </a:p>
        </p:txBody>
      </p:sp>
      <p:sp>
        <p:nvSpPr>
          <p:cNvPr id="10" name="TextBox 9"/>
          <p:cNvSpPr txBox="1"/>
          <p:nvPr/>
        </p:nvSpPr>
        <p:spPr>
          <a:xfrm>
            <a:off x="4556956" y="4591073"/>
            <a:ext cx="2340260" cy="276999"/>
          </a:xfrm>
          <a:prstGeom prst="rect">
            <a:avLst/>
          </a:prstGeom>
          <a:noFill/>
        </p:spPr>
        <p:txBody>
          <a:bodyPr wrap="square" rtlCol="0">
            <a:spAutoFit/>
          </a:bodyPr>
          <a:lstStyle/>
          <a:p>
            <a:r>
              <a:rPr lang="en-US" altLang="ko-KR" sz="1200" smtClean="0">
                <a:solidFill>
                  <a:srgbClr val="FF0000"/>
                </a:solidFill>
              </a:rPr>
              <a:t>Multinode (only sn or s server)</a:t>
            </a:r>
            <a:endParaRPr lang="ko-KR" altLang="en-US" sz="1200" dirty="0" smtClean="0">
              <a:solidFill>
                <a:srgbClr val="FF0000"/>
              </a:solidFill>
            </a:endParaRPr>
          </a:p>
        </p:txBody>
      </p:sp>
      <p:sp>
        <p:nvSpPr>
          <p:cNvPr id="11" name="TextBox 10"/>
          <p:cNvSpPr txBox="1"/>
          <p:nvPr/>
        </p:nvSpPr>
        <p:spPr>
          <a:xfrm>
            <a:off x="1172580" y="2750975"/>
            <a:ext cx="1552673" cy="169277"/>
          </a:xfrm>
          <a:prstGeom prst="rect">
            <a:avLst/>
          </a:prstGeom>
          <a:solidFill>
            <a:schemeClr val="bg1"/>
          </a:solidFill>
        </p:spPr>
        <p:txBody>
          <a:bodyPr wrap="square" rtlCol="0">
            <a:spAutoFit/>
          </a:bodyPr>
          <a:lstStyle/>
          <a:p>
            <a:r>
              <a:rPr lang="en-US" altLang="ko-KR" sz="500" smtClean="0"/>
              <a:t>ip-10-4-61-31.ap-northeast-2.compute.internal</a:t>
            </a:r>
            <a:endParaRPr lang="ko-KR" altLang="en-US" sz="500" dirty="0"/>
          </a:p>
        </p:txBody>
      </p:sp>
    </p:spTree>
    <p:extLst>
      <p:ext uri="{BB962C8B-B14F-4D97-AF65-F5344CB8AC3E}">
        <p14:creationId xmlns:p14="http://schemas.microsoft.com/office/powerpoint/2010/main" val="187734153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18474" y="790732"/>
            <a:ext cx="9379042" cy="5698608"/>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600" b="1" smtClean="0">
                  <a:solidFill>
                    <a:schemeClr val="tx1"/>
                  </a:solidFill>
                  <a:latin typeface="+mj-lt"/>
                  <a:cs typeface="Arial" pitchFamily="34" charset="0"/>
                </a:rPr>
                <a:t># Set account password of Grafana and Active Explorer Admin (to admin / admin)</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286231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Customize Services</a:t>
              </a:r>
              <a:endParaRPr lang="ko-KR" altLang="en-US" sz="1600" b="1" dirty="0">
                <a:solidFill>
                  <a:schemeClr val="bg1"/>
                </a:solidFill>
                <a:latin typeface="Arial" pitchFamily="34" charset="0"/>
                <a:cs typeface="Arial" pitchFamily="34" charset="0"/>
              </a:endParaRPr>
            </a:p>
          </p:txBody>
        </p:sp>
      </p:grpSp>
      <p:pic>
        <p:nvPicPr>
          <p:cNvPr id="10" name="그림 9"/>
          <p:cNvPicPr>
            <a:picLocks noChangeAspect="1"/>
          </p:cNvPicPr>
          <p:nvPr/>
        </p:nvPicPr>
        <p:blipFill>
          <a:blip r:embed="rId2"/>
          <a:stretch>
            <a:fillRect/>
          </a:stretch>
        </p:blipFill>
        <p:spPr>
          <a:xfrm>
            <a:off x="344488" y="1671546"/>
            <a:ext cx="9001124" cy="4601770"/>
          </a:xfrm>
          <a:prstGeom prst="rect">
            <a:avLst/>
          </a:prstGeom>
        </p:spPr>
      </p:pic>
    </p:spTree>
    <p:extLst>
      <p:ext uri="{BB962C8B-B14F-4D97-AF65-F5344CB8AC3E}">
        <p14:creationId xmlns:p14="http://schemas.microsoft.com/office/powerpoint/2010/main" val="37175177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18474" y="790732"/>
            <a:ext cx="9379042" cy="5698608"/>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600" b="1" dirty="0" smtClean="0">
                  <a:solidFill>
                    <a:schemeClr val="tx1"/>
                  </a:solidFill>
                  <a:latin typeface="+mj-lt"/>
                  <a:cs typeface="Arial" pitchFamily="34" charset="0"/>
                </a:rPr>
                <a:t># Click on the top tab one by one and change the data director to / data1 bottom, and the log directory to / log bottom.</a:t>
              </a:r>
            </a:p>
            <a:p>
              <a:pPr>
                <a:lnSpc>
                  <a:spcPct val="130000"/>
                </a:lnSpc>
              </a:pPr>
              <a:r>
                <a:rPr lang="en-US" altLang="ko-KR" sz="1600" b="1" dirty="0" smtClean="0">
                  <a:solidFill>
                    <a:schemeClr val="tx1"/>
                  </a:solidFill>
                  <a:latin typeface="+mj-lt"/>
                  <a:cs typeface="Arial" pitchFamily="34" charset="0"/>
                </a:rPr>
                <a:t>1) HDFS</a:t>
              </a:r>
              <a:endParaRPr lang="en-US" altLang="ko-KR" sz="1000" b="1" dirty="0" smtClean="0">
                <a:solidFill>
                  <a:schemeClr val="tx1"/>
                </a:solidFill>
                <a:latin typeface="+mj-lt"/>
                <a:cs typeface="Arial" pitchFamily="34" charset="0"/>
              </a:endParaRPr>
            </a:p>
            <a:p>
              <a:pPr>
                <a:lnSpc>
                  <a:spcPct val="130000"/>
                </a:lnSpc>
              </a:pPr>
              <a:r>
                <a:rPr lang="en-US" altLang="ko-KR" sz="1000" b="1" dirty="0" err="1" smtClean="0">
                  <a:solidFill>
                    <a:schemeClr val="tx1"/>
                  </a:solidFill>
                  <a:latin typeface="+mj-lt"/>
                  <a:cs typeface="Arial" pitchFamily="34" charset="0"/>
                </a:rPr>
                <a:t>DataNode</a:t>
              </a:r>
              <a:r>
                <a:rPr lang="en-US" altLang="ko-KR" sz="1000" b="1" dirty="0" smtClean="0">
                  <a:solidFill>
                    <a:schemeClr val="tx1"/>
                  </a:solidFill>
                  <a:latin typeface="+mj-lt"/>
                  <a:cs typeface="Arial" pitchFamily="34" charset="0"/>
                </a:rPr>
                <a:t> directories : /data1/</a:t>
              </a:r>
              <a:r>
                <a:rPr lang="en-US" altLang="ko-KR" sz="1000" b="1" dirty="0" err="1" smtClean="0">
                  <a:solidFill>
                    <a:schemeClr val="tx1"/>
                  </a:solidFill>
                  <a:latin typeface="+mj-lt"/>
                  <a:cs typeface="Arial" pitchFamily="34" charset="0"/>
                </a:rPr>
                <a:t>hadoop</a:t>
              </a:r>
              <a:r>
                <a:rPr lang="en-US" altLang="ko-KR" sz="1000" b="1" dirty="0" smtClean="0">
                  <a:solidFill>
                    <a:schemeClr val="tx1"/>
                  </a:solidFill>
                  <a:latin typeface="+mj-lt"/>
                  <a:cs typeface="Arial" pitchFamily="34" charset="0"/>
                </a:rPr>
                <a:t>/</a:t>
              </a:r>
              <a:r>
                <a:rPr lang="en-US" altLang="ko-KR" sz="1000" b="1" dirty="0" err="1" smtClean="0">
                  <a:solidFill>
                    <a:schemeClr val="tx1"/>
                  </a:solidFill>
                  <a:latin typeface="+mj-lt"/>
                  <a:cs typeface="Arial" pitchFamily="34" charset="0"/>
                </a:rPr>
                <a:t>hdfs</a:t>
              </a:r>
              <a:r>
                <a:rPr lang="en-US" altLang="ko-KR" sz="1000" b="1" dirty="0" smtClean="0">
                  <a:solidFill>
                    <a:schemeClr val="tx1"/>
                  </a:solidFill>
                  <a:latin typeface="+mj-lt"/>
                  <a:cs typeface="Arial" pitchFamily="34" charset="0"/>
                </a:rPr>
                <a:t>/data</a:t>
              </a:r>
            </a:p>
            <a:p>
              <a:pPr>
                <a:lnSpc>
                  <a:spcPct val="130000"/>
                </a:lnSpc>
              </a:pPr>
              <a:r>
                <a:rPr lang="en-US" altLang="ko-KR" sz="1000" b="1" dirty="0" err="1" smtClean="0">
                  <a:solidFill>
                    <a:schemeClr val="tx1"/>
                  </a:solidFill>
                  <a:latin typeface="+mj-lt"/>
                  <a:cs typeface="Arial" pitchFamily="34" charset="0"/>
                </a:rPr>
                <a:t>NameNode</a:t>
              </a:r>
              <a:r>
                <a:rPr lang="en-US" altLang="ko-KR" sz="1000" b="1" dirty="0" smtClean="0">
                  <a:solidFill>
                    <a:schemeClr val="tx1"/>
                  </a:solidFill>
                  <a:latin typeface="+mj-lt"/>
                  <a:cs typeface="Arial" pitchFamily="34" charset="0"/>
                </a:rPr>
                <a:t> directories : /data1/</a:t>
              </a:r>
              <a:r>
                <a:rPr lang="en-US" altLang="ko-KR" sz="1000" b="1" dirty="0" err="1" smtClean="0">
                  <a:solidFill>
                    <a:schemeClr val="tx1"/>
                  </a:solidFill>
                  <a:latin typeface="+mj-lt"/>
                  <a:cs typeface="Arial" pitchFamily="34" charset="0"/>
                </a:rPr>
                <a:t>hadoop</a:t>
              </a:r>
              <a:r>
                <a:rPr lang="en-US" altLang="ko-KR" sz="1000" b="1" dirty="0" smtClean="0">
                  <a:solidFill>
                    <a:schemeClr val="tx1"/>
                  </a:solidFill>
                  <a:latin typeface="+mj-lt"/>
                  <a:cs typeface="Arial" pitchFamily="34" charset="0"/>
                </a:rPr>
                <a:t>/</a:t>
              </a:r>
              <a:r>
                <a:rPr lang="en-US" altLang="ko-KR" sz="1000" b="1" dirty="0" err="1" smtClean="0">
                  <a:solidFill>
                    <a:schemeClr val="tx1"/>
                  </a:solidFill>
                  <a:latin typeface="+mj-lt"/>
                  <a:cs typeface="Arial" pitchFamily="34" charset="0"/>
                </a:rPr>
                <a:t>hdfs</a:t>
              </a:r>
              <a:r>
                <a:rPr lang="en-US" altLang="ko-KR" sz="1000" b="1" dirty="0" smtClean="0">
                  <a:solidFill>
                    <a:schemeClr val="tx1"/>
                  </a:solidFill>
                  <a:latin typeface="+mj-lt"/>
                  <a:cs typeface="Arial" pitchFamily="34" charset="0"/>
                </a:rPr>
                <a:t>/</a:t>
              </a:r>
              <a:r>
                <a:rPr lang="en-US" altLang="ko-KR" sz="1000" b="1" dirty="0" err="1" smtClean="0">
                  <a:solidFill>
                    <a:schemeClr val="tx1"/>
                  </a:solidFill>
                  <a:latin typeface="+mj-lt"/>
                  <a:cs typeface="Arial" pitchFamily="34" charset="0"/>
                </a:rPr>
                <a:t>namenode</a:t>
              </a:r>
              <a:endParaRPr lang="en-US" altLang="ko-KR" sz="1000" b="1" dirty="0" smtClean="0">
                <a:solidFill>
                  <a:schemeClr val="tx1"/>
                </a:solidFill>
                <a:latin typeface="+mj-lt"/>
                <a:cs typeface="Arial" pitchFamily="34" charset="0"/>
              </a:endParaRPr>
            </a:p>
            <a:p>
              <a:pPr>
                <a:lnSpc>
                  <a:spcPct val="130000"/>
                </a:lnSpc>
              </a:pPr>
              <a:r>
                <a:rPr lang="en-US" altLang="ko-KR" sz="1000" b="1" dirty="0" err="1" smtClean="0">
                  <a:solidFill>
                    <a:schemeClr val="tx1"/>
                  </a:solidFill>
                  <a:latin typeface="+mj-lt"/>
                  <a:cs typeface="Arial" pitchFamily="34" charset="0"/>
                </a:rPr>
                <a:t>SecondaryNameNode</a:t>
              </a:r>
              <a:r>
                <a:rPr lang="en-US" altLang="ko-KR" sz="1000" b="1" dirty="0" smtClean="0">
                  <a:solidFill>
                    <a:schemeClr val="tx1"/>
                  </a:solidFill>
                  <a:latin typeface="+mj-lt"/>
                  <a:cs typeface="Arial" pitchFamily="34" charset="0"/>
                </a:rPr>
                <a:t> Checkpoint ~ : /data1/</a:t>
              </a:r>
              <a:r>
                <a:rPr lang="en-US" altLang="ko-KR" sz="1000" b="1" dirty="0" err="1" smtClean="0">
                  <a:solidFill>
                    <a:schemeClr val="tx1"/>
                  </a:solidFill>
                  <a:latin typeface="+mj-lt"/>
                  <a:cs typeface="Arial" pitchFamily="34" charset="0"/>
                </a:rPr>
                <a:t>hadoop</a:t>
              </a:r>
              <a:r>
                <a:rPr lang="en-US" altLang="ko-KR" sz="1000" b="1" dirty="0" smtClean="0">
                  <a:solidFill>
                    <a:schemeClr val="tx1"/>
                  </a:solidFill>
                  <a:latin typeface="+mj-lt"/>
                  <a:cs typeface="Arial" pitchFamily="34" charset="0"/>
                </a:rPr>
                <a:t>/</a:t>
              </a:r>
              <a:r>
                <a:rPr lang="en-US" altLang="ko-KR" sz="1000" b="1" dirty="0" err="1" smtClean="0">
                  <a:solidFill>
                    <a:schemeClr val="tx1"/>
                  </a:solidFill>
                  <a:latin typeface="+mj-lt"/>
                  <a:cs typeface="Arial" pitchFamily="34" charset="0"/>
                </a:rPr>
                <a:t>hdfs</a:t>
              </a:r>
              <a:r>
                <a:rPr lang="en-US" altLang="ko-KR" sz="1000" b="1" dirty="0" smtClean="0">
                  <a:solidFill>
                    <a:schemeClr val="tx1"/>
                  </a:solidFill>
                  <a:latin typeface="+mj-lt"/>
                  <a:cs typeface="Arial" pitchFamily="34" charset="0"/>
                </a:rPr>
                <a:t>/</a:t>
              </a:r>
              <a:r>
                <a:rPr lang="en-US" altLang="ko-KR" sz="1000" b="1" dirty="0" err="1" smtClean="0">
                  <a:solidFill>
                    <a:schemeClr val="tx1"/>
                  </a:solidFill>
                  <a:latin typeface="+mj-lt"/>
                  <a:cs typeface="Arial" pitchFamily="34" charset="0"/>
                </a:rPr>
                <a:t>namesecondary</a:t>
              </a:r>
              <a:endParaRPr lang="en-US" altLang="ko-KR" sz="1000" b="1" dirty="0" smtClean="0">
                <a:solidFill>
                  <a:schemeClr val="tx1"/>
                </a:solidFill>
                <a:latin typeface="+mj-lt"/>
                <a:cs typeface="Arial" pitchFamily="34" charset="0"/>
              </a:endParaRPr>
            </a:p>
            <a:p>
              <a:pPr>
                <a:lnSpc>
                  <a:spcPct val="130000"/>
                </a:lnSpc>
              </a:pPr>
              <a:r>
                <a:rPr lang="en-US" altLang="ko-KR" sz="1000" b="1" dirty="0" err="1" smtClean="0">
                  <a:solidFill>
                    <a:schemeClr val="tx1"/>
                  </a:solidFill>
                  <a:latin typeface="+mj-lt"/>
                  <a:cs typeface="Arial" pitchFamily="34" charset="0"/>
                </a:rPr>
                <a:t>JournalNode</a:t>
              </a:r>
              <a:r>
                <a:rPr lang="en-US" altLang="ko-KR" sz="1000" b="1" dirty="0" smtClean="0">
                  <a:solidFill>
                    <a:schemeClr val="tx1"/>
                  </a:solidFill>
                  <a:latin typeface="+mj-lt"/>
                  <a:cs typeface="Arial" pitchFamily="34" charset="0"/>
                </a:rPr>
                <a:t> Edits directory : /data1/</a:t>
              </a:r>
              <a:r>
                <a:rPr lang="en-US" altLang="ko-KR" sz="1000" b="1" dirty="0" err="1" smtClean="0">
                  <a:solidFill>
                    <a:schemeClr val="tx1"/>
                  </a:solidFill>
                  <a:latin typeface="+mj-lt"/>
                  <a:cs typeface="Arial" pitchFamily="34" charset="0"/>
                </a:rPr>
                <a:t>hadoop</a:t>
              </a:r>
              <a:r>
                <a:rPr lang="en-US" altLang="ko-KR" sz="1000" b="1" dirty="0" smtClean="0">
                  <a:solidFill>
                    <a:schemeClr val="tx1"/>
                  </a:solidFill>
                  <a:latin typeface="+mj-lt"/>
                  <a:cs typeface="Arial" pitchFamily="34" charset="0"/>
                </a:rPr>
                <a:t>/</a:t>
              </a:r>
              <a:r>
                <a:rPr lang="en-US" altLang="ko-KR" sz="1000" b="1" dirty="0" err="1" smtClean="0">
                  <a:solidFill>
                    <a:schemeClr val="tx1"/>
                  </a:solidFill>
                  <a:latin typeface="+mj-lt"/>
                  <a:cs typeface="Arial" pitchFamily="34" charset="0"/>
                </a:rPr>
                <a:t>hdfs</a:t>
              </a:r>
              <a:r>
                <a:rPr lang="en-US" altLang="ko-KR" sz="1000" b="1" dirty="0" smtClean="0">
                  <a:solidFill>
                    <a:schemeClr val="tx1"/>
                  </a:solidFill>
                  <a:latin typeface="+mj-lt"/>
                  <a:cs typeface="Arial" pitchFamily="34" charset="0"/>
                </a:rPr>
                <a:t>/</a:t>
              </a:r>
              <a:r>
                <a:rPr lang="en-US" altLang="ko-KR" sz="1000" b="1" dirty="0" err="1" smtClean="0">
                  <a:solidFill>
                    <a:schemeClr val="tx1"/>
                  </a:solidFill>
                  <a:latin typeface="+mj-lt"/>
                  <a:cs typeface="Arial" pitchFamily="34" charset="0"/>
                </a:rPr>
                <a:t>journalnode</a:t>
              </a:r>
              <a:endParaRPr lang="en-US" altLang="ko-KR" sz="1000" b="1" dirty="0" smtClean="0">
                <a:solidFill>
                  <a:schemeClr val="tx1"/>
                </a:solidFill>
                <a:latin typeface="+mj-lt"/>
                <a:cs typeface="Arial" pitchFamily="34" charset="0"/>
              </a:endParaRPr>
            </a:p>
            <a:p>
              <a:pPr>
                <a:lnSpc>
                  <a:spcPct val="130000"/>
                </a:lnSpc>
              </a:pPr>
              <a:r>
                <a:rPr lang="en-US" altLang="ko-KR" sz="1000" b="1" dirty="0" smtClean="0">
                  <a:solidFill>
                    <a:schemeClr val="tx1"/>
                  </a:solidFill>
                  <a:latin typeface="+mj-lt"/>
                  <a:cs typeface="Arial" pitchFamily="34" charset="0"/>
                </a:rPr>
                <a:t>   </a:t>
              </a:r>
            </a:p>
            <a:p>
              <a:pPr>
                <a:lnSpc>
                  <a:spcPct val="130000"/>
                </a:lnSpc>
              </a:pPr>
              <a:r>
                <a:rPr lang="nl-NL" altLang="ko-KR" sz="1000" b="1" dirty="0" smtClean="0">
                  <a:solidFill>
                    <a:schemeClr val="tx1"/>
                  </a:solidFill>
                  <a:latin typeface="+mj-lt"/>
                  <a:cs typeface="Arial" pitchFamily="34" charset="0"/>
                </a:rPr>
                <a:t>Hadoop Log Dir Prefix : /log/hadoop</a:t>
              </a:r>
              <a:endParaRPr lang="en-US" altLang="ko-KR" sz="1000" b="1" dirty="0" smtClean="0">
                <a:solidFill>
                  <a:schemeClr val="tx1"/>
                </a:solidFill>
                <a:latin typeface="+mj-lt"/>
                <a:cs typeface="Arial" pitchFamily="34" charset="0"/>
              </a:endParaRPr>
            </a:p>
            <a:p>
              <a:pPr>
                <a:lnSpc>
                  <a:spcPct val="130000"/>
                </a:lnSpc>
              </a:pPr>
              <a:r>
                <a:rPr lang="en-US" altLang="ko-KR" sz="1000" b="1" dirty="0" smtClean="0">
                  <a:solidFill>
                    <a:schemeClr val="tx1"/>
                  </a:solidFill>
                  <a:latin typeface="+mj-lt"/>
                  <a:cs typeface="Arial" pitchFamily="34" charset="0"/>
                </a:rPr>
                <a:t>  </a:t>
              </a:r>
            </a:p>
            <a:p>
              <a:pPr>
                <a:lnSpc>
                  <a:spcPct val="130000"/>
                </a:lnSpc>
              </a:pPr>
              <a:endParaRPr lang="en-US" altLang="ko-KR" sz="1000" b="1" dirty="0">
                <a:solidFill>
                  <a:schemeClr val="tx1"/>
                </a:solidFill>
                <a:latin typeface="+mj-lt"/>
                <a:cs typeface="Arial" pitchFamily="34" charset="0"/>
              </a:endParaRPr>
            </a:p>
          </p:txBody>
        </p:sp>
        <p:sp>
          <p:nvSpPr>
            <p:cNvPr id="9" name="모서리가 둥근 직사각형 8"/>
            <p:cNvSpPr/>
            <p:nvPr/>
          </p:nvSpPr>
          <p:spPr>
            <a:xfrm>
              <a:off x="686526" y="1664804"/>
              <a:ext cx="286231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Customize Services</a:t>
              </a:r>
              <a:endParaRPr lang="ko-KR" altLang="en-US" sz="1600" b="1" dirty="0">
                <a:solidFill>
                  <a:schemeClr val="bg1"/>
                </a:solidFill>
                <a:latin typeface="Arial" pitchFamily="34" charset="0"/>
                <a:cs typeface="Arial" pitchFamily="34" charset="0"/>
              </a:endParaRPr>
            </a:p>
          </p:txBody>
        </p:sp>
      </p:grpSp>
      <p:pic>
        <p:nvPicPr>
          <p:cNvPr id="13" name="그림 12"/>
          <p:cNvPicPr>
            <a:picLocks noChangeAspect="1"/>
          </p:cNvPicPr>
          <p:nvPr/>
        </p:nvPicPr>
        <p:blipFill>
          <a:blip r:embed="rId2"/>
          <a:stretch>
            <a:fillRect/>
          </a:stretch>
        </p:blipFill>
        <p:spPr>
          <a:xfrm>
            <a:off x="4661977" y="1628800"/>
            <a:ext cx="4824536" cy="4691586"/>
          </a:xfrm>
          <a:prstGeom prst="rect">
            <a:avLst/>
          </a:prstGeom>
        </p:spPr>
      </p:pic>
    </p:spTree>
    <p:extLst>
      <p:ext uri="{BB962C8B-B14F-4D97-AF65-F5344CB8AC3E}">
        <p14:creationId xmlns:p14="http://schemas.microsoft.com/office/powerpoint/2010/main" val="10435515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18474" y="790732"/>
            <a:ext cx="9379042" cy="5698608"/>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600" b="1" smtClean="0">
                  <a:solidFill>
                    <a:schemeClr val="tx1"/>
                  </a:solidFill>
                  <a:latin typeface="+mj-lt"/>
                  <a:cs typeface="Arial" pitchFamily="34" charset="0"/>
                </a:rPr>
                <a:t># Click on the top tab one by one and change the data director to / data1 bottom, and the log directory to / log bottom.</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2) YARN</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YARN NodeManager Local directories : /data1/hadoop/yarn/local</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YARN Node Labels FS Store Root directories : /data1/yarn/node-labels</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      </a:t>
              </a:r>
              <a:endParaRPr lang="en-US" altLang="ko-KR" sz="1000" b="1" dirty="0" smtClean="0">
                <a:solidFill>
                  <a:schemeClr val="tx1"/>
                </a:solidFill>
                <a:latin typeface="+mj-lt"/>
                <a:cs typeface="Arial" pitchFamily="34" charset="0"/>
              </a:endParaRPr>
            </a:p>
            <a:p>
              <a:pPr>
                <a:lnSpc>
                  <a:spcPct val="130000"/>
                </a:lnSpc>
              </a:pPr>
              <a:r>
                <a:rPr lang="nl-NL" altLang="ko-KR" sz="1000" b="1" smtClean="0">
                  <a:solidFill>
                    <a:schemeClr val="tx1"/>
                  </a:solidFill>
                  <a:latin typeface="+mj-lt"/>
                  <a:cs typeface="Arial" pitchFamily="34" charset="0"/>
                </a:rPr>
                <a:t>YARN NodeManager Log directories : /log/hadoop/yarn/log</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YARN Log Dir Prefix : /log/hadoop</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  </a:t>
              </a:r>
              <a:endParaRPr lang="en-US" altLang="ko-KR" sz="1000" b="1" dirty="0" smtClean="0">
                <a:solidFill>
                  <a:schemeClr val="tx1"/>
                </a:solidFill>
                <a:latin typeface="+mj-lt"/>
                <a:cs typeface="Arial" pitchFamily="34" charset="0"/>
              </a:endParaRPr>
            </a:p>
            <a:p>
              <a:pPr>
                <a:lnSpc>
                  <a:spcPct val="130000"/>
                </a:lnSpc>
              </a:pPr>
              <a:endParaRPr lang="en-US" altLang="ko-KR" sz="1000" b="1" dirty="0">
                <a:solidFill>
                  <a:schemeClr val="tx1"/>
                </a:solidFill>
                <a:latin typeface="+mj-lt"/>
                <a:cs typeface="Arial" pitchFamily="34" charset="0"/>
              </a:endParaRPr>
            </a:p>
          </p:txBody>
        </p:sp>
        <p:sp>
          <p:nvSpPr>
            <p:cNvPr id="9" name="모서리가 둥근 직사각형 8"/>
            <p:cNvSpPr/>
            <p:nvPr/>
          </p:nvSpPr>
          <p:spPr>
            <a:xfrm>
              <a:off x="686526" y="1664804"/>
              <a:ext cx="286231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Customize Services</a:t>
              </a:r>
              <a:endParaRPr lang="ko-KR" altLang="en-US" sz="1600" b="1" dirty="0">
                <a:solidFill>
                  <a:schemeClr val="bg1"/>
                </a:solidFill>
                <a:latin typeface="Arial" pitchFamily="34" charset="0"/>
                <a:cs typeface="Arial" pitchFamily="34" charset="0"/>
              </a:endParaRPr>
            </a:p>
          </p:txBody>
        </p:sp>
      </p:grpSp>
      <p:pic>
        <p:nvPicPr>
          <p:cNvPr id="10" name="그림 9"/>
          <p:cNvPicPr>
            <a:picLocks noChangeAspect="1"/>
          </p:cNvPicPr>
          <p:nvPr/>
        </p:nvPicPr>
        <p:blipFill>
          <a:blip r:embed="rId2"/>
          <a:stretch>
            <a:fillRect/>
          </a:stretch>
        </p:blipFill>
        <p:spPr>
          <a:xfrm>
            <a:off x="5061012" y="1700809"/>
            <a:ext cx="4401577" cy="4644516"/>
          </a:xfrm>
          <a:prstGeom prst="rect">
            <a:avLst/>
          </a:prstGeom>
        </p:spPr>
      </p:pic>
    </p:spTree>
    <p:extLst>
      <p:ext uri="{BB962C8B-B14F-4D97-AF65-F5344CB8AC3E}">
        <p14:creationId xmlns:p14="http://schemas.microsoft.com/office/powerpoint/2010/main" val="333050273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18474" y="790732"/>
            <a:ext cx="9379042" cy="5698608"/>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600" b="1" smtClean="0">
                  <a:solidFill>
                    <a:schemeClr val="tx1"/>
                  </a:solidFill>
                  <a:latin typeface="+mj-lt"/>
                  <a:cs typeface="Arial" pitchFamily="34" charset="0"/>
                </a:rPr>
                <a:t># Click on the top tab one by one and change the data director to / data1 bottom, and the log directory to / log bottom.</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3) HBase</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HBase Log Dir Prefix : /log/hbase</a:t>
              </a:r>
              <a:endParaRPr lang="en-US" altLang="ko-KR" sz="1000" b="1" dirty="0" smtClean="0">
                <a:solidFill>
                  <a:schemeClr val="tx1"/>
                </a:solidFill>
                <a:latin typeface="+mj-lt"/>
                <a:cs typeface="Arial" pitchFamily="34" charset="0"/>
              </a:endParaRPr>
            </a:p>
            <a:p>
              <a:pPr>
                <a:lnSpc>
                  <a:spcPct val="130000"/>
                </a:lnSpc>
              </a:pPr>
              <a:endParaRPr lang="en-US" altLang="ko-KR"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4) Zookeeper</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Zookeeper directory : /data1/hadoop/zookeeper</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Zookeeper Log Dir : /log/zookeeper</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    </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  </a:t>
              </a:r>
              <a:endParaRPr lang="en-US" altLang="ko-KR" sz="1000" b="1" dirty="0" smtClean="0">
                <a:solidFill>
                  <a:schemeClr val="tx1"/>
                </a:solidFill>
                <a:latin typeface="+mj-lt"/>
                <a:cs typeface="Arial" pitchFamily="34" charset="0"/>
              </a:endParaRPr>
            </a:p>
            <a:p>
              <a:pPr>
                <a:lnSpc>
                  <a:spcPct val="130000"/>
                </a:lnSpc>
              </a:pPr>
              <a:endParaRPr lang="en-US" altLang="ko-KR" sz="1000" b="1" dirty="0">
                <a:solidFill>
                  <a:schemeClr val="tx1"/>
                </a:solidFill>
                <a:latin typeface="+mj-lt"/>
                <a:cs typeface="Arial" pitchFamily="34" charset="0"/>
              </a:endParaRPr>
            </a:p>
          </p:txBody>
        </p:sp>
        <p:sp>
          <p:nvSpPr>
            <p:cNvPr id="9" name="모서리가 둥근 직사각형 8"/>
            <p:cNvSpPr/>
            <p:nvPr/>
          </p:nvSpPr>
          <p:spPr>
            <a:xfrm>
              <a:off x="686526" y="1664804"/>
              <a:ext cx="286231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Customize Services</a:t>
              </a:r>
              <a:endParaRPr lang="ko-KR" altLang="en-US" sz="1600" b="1" dirty="0">
                <a:solidFill>
                  <a:schemeClr val="bg1"/>
                </a:solidFill>
                <a:latin typeface="Arial" pitchFamily="34" charset="0"/>
                <a:cs typeface="Arial" pitchFamily="34" charset="0"/>
              </a:endParaRPr>
            </a:p>
          </p:txBody>
        </p:sp>
      </p:grpSp>
      <p:pic>
        <p:nvPicPr>
          <p:cNvPr id="11" name="그림 10"/>
          <p:cNvPicPr>
            <a:picLocks noChangeAspect="1"/>
          </p:cNvPicPr>
          <p:nvPr/>
        </p:nvPicPr>
        <p:blipFill>
          <a:blip r:embed="rId2"/>
          <a:stretch>
            <a:fillRect/>
          </a:stretch>
        </p:blipFill>
        <p:spPr>
          <a:xfrm>
            <a:off x="5575511" y="1628800"/>
            <a:ext cx="3770101" cy="4785128"/>
          </a:xfrm>
          <a:prstGeom prst="rect">
            <a:avLst/>
          </a:prstGeom>
        </p:spPr>
      </p:pic>
      <p:pic>
        <p:nvPicPr>
          <p:cNvPr id="13" name="그림 12"/>
          <p:cNvPicPr>
            <a:picLocks noChangeAspect="1"/>
          </p:cNvPicPr>
          <p:nvPr/>
        </p:nvPicPr>
        <p:blipFill>
          <a:blip r:embed="rId3"/>
          <a:stretch>
            <a:fillRect/>
          </a:stretch>
        </p:blipFill>
        <p:spPr>
          <a:xfrm>
            <a:off x="1155543" y="3641620"/>
            <a:ext cx="4176464" cy="2772308"/>
          </a:xfrm>
          <a:prstGeom prst="rect">
            <a:avLst/>
          </a:prstGeom>
        </p:spPr>
      </p:pic>
    </p:spTree>
    <p:extLst>
      <p:ext uri="{BB962C8B-B14F-4D97-AF65-F5344CB8AC3E}">
        <p14:creationId xmlns:p14="http://schemas.microsoft.com/office/powerpoint/2010/main" val="313949345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18474" y="790732"/>
            <a:ext cx="9379042" cy="5698608"/>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600" b="1" smtClean="0">
                  <a:solidFill>
                    <a:schemeClr val="tx1"/>
                  </a:solidFill>
                  <a:latin typeface="+mj-lt"/>
                  <a:cs typeface="Arial" pitchFamily="34" charset="0"/>
                </a:rPr>
                <a:t># Click on the top tab one by one and change the data director to / data1 bottom, and the log directory to / log bottom.</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5) Ambari Metrics</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Metrics Collector log dir  : /log/ambari-metrics-collector</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Metrics Monitor log dir : /log/ambari-metrics-monitor</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Metrics Grafana log dir : /log/ambari-metrics-grafana</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Hbase Log Dir Prefix : /log/ambari-metrics-collector</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 </a:t>
              </a:r>
              <a:endParaRPr lang="en-US" altLang="ko-KR" sz="1000" b="1" dirty="0" smtClean="0">
                <a:solidFill>
                  <a:schemeClr val="tx1"/>
                </a:solidFill>
                <a:latin typeface="+mj-lt"/>
                <a:cs typeface="Arial" pitchFamily="34" charset="0"/>
              </a:endParaRPr>
            </a:p>
            <a:p>
              <a:pPr>
                <a:lnSpc>
                  <a:spcPct val="130000"/>
                </a:lnSpc>
              </a:pPr>
              <a:endParaRPr lang="en-US" altLang="ko-KR"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6) Click ALL CONFIGURATIONS at the top …</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Next click at the bottom</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  </a:t>
              </a:r>
              <a:endParaRPr lang="en-US" altLang="ko-KR" sz="1000" b="1" dirty="0" smtClean="0">
                <a:solidFill>
                  <a:schemeClr val="tx1"/>
                </a:solidFill>
                <a:latin typeface="+mj-lt"/>
                <a:cs typeface="Arial" pitchFamily="34" charset="0"/>
              </a:endParaRPr>
            </a:p>
            <a:p>
              <a:pPr>
                <a:lnSpc>
                  <a:spcPct val="130000"/>
                </a:lnSpc>
              </a:pPr>
              <a:endParaRPr lang="en-US" altLang="ko-KR" sz="1000" b="1" dirty="0">
                <a:solidFill>
                  <a:schemeClr val="tx1"/>
                </a:solidFill>
                <a:latin typeface="+mj-lt"/>
                <a:cs typeface="Arial" pitchFamily="34" charset="0"/>
              </a:endParaRPr>
            </a:p>
          </p:txBody>
        </p:sp>
        <p:sp>
          <p:nvSpPr>
            <p:cNvPr id="9" name="모서리가 둥근 직사각형 8"/>
            <p:cNvSpPr/>
            <p:nvPr/>
          </p:nvSpPr>
          <p:spPr>
            <a:xfrm>
              <a:off x="686526" y="1664804"/>
              <a:ext cx="286231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Customize Services</a:t>
              </a:r>
              <a:endParaRPr lang="ko-KR" altLang="en-US" sz="1600" b="1" dirty="0">
                <a:solidFill>
                  <a:schemeClr val="bg1"/>
                </a:solidFill>
                <a:latin typeface="Arial" pitchFamily="34" charset="0"/>
                <a:cs typeface="Arial" pitchFamily="34" charset="0"/>
              </a:endParaRPr>
            </a:p>
          </p:txBody>
        </p:sp>
      </p:grpSp>
      <p:pic>
        <p:nvPicPr>
          <p:cNvPr id="10" name="그림 9"/>
          <p:cNvPicPr>
            <a:picLocks noChangeAspect="1"/>
          </p:cNvPicPr>
          <p:nvPr/>
        </p:nvPicPr>
        <p:blipFill>
          <a:blip r:embed="rId2"/>
          <a:stretch>
            <a:fillRect/>
          </a:stretch>
        </p:blipFill>
        <p:spPr>
          <a:xfrm>
            <a:off x="4268924" y="1664804"/>
            <a:ext cx="5181600" cy="4716524"/>
          </a:xfrm>
          <a:prstGeom prst="rect">
            <a:avLst/>
          </a:prstGeom>
        </p:spPr>
      </p:pic>
    </p:spTree>
    <p:extLst>
      <p:ext uri="{BB962C8B-B14F-4D97-AF65-F5344CB8AC3E}">
        <p14:creationId xmlns:p14="http://schemas.microsoft.com/office/powerpoint/2010/main" val="119330379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18474" y="790733"/>
            <a:ext cx="9379042" cy="5698611"/>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Final check whether the node configuration, Repo configuration, etc. are properly configured.</a:t>
              </a:r>
              <a:endParaRPr lang="en-US" altLang="ko-KR" sz="1400" b="1" dirty="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(In the case of the example below, the repositories are empty - it must be reset in Select Version</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Or open a new window and reregister in http: / / {hostname}: 8080 / names / ADMIN _ VIEW / 2.7.3.0 / INSTANCE / # / stackVersions)</a:t>
              </a:r>
              <a:endParaRPr lang="en-US" altLang="ko-KR" sz="1400" b="1" dirty="0" smtClean="0">
                <a:solidFill>
                  <a:srgbClr val="0070C0"/>
                </a:solidFill>
                <a:cs typeface="Arial" pitchFamily="34" charset="0"/>
              </a:endParaRPr>
            </a:p>
          </p:txBody>
        </p:sp>
        <p:sp>
          <p:nvSpPr>
            <p:cNvPr id="9" name="모서리가 둥근 직사각형 8"/>
            <p:cNvSpPr/>
            <p:nvPr/>
          </p:nvSpPr>
          <p:spPr>
            <a:xfrm>
              <a:off x="686526" y="1664804"/>
              <a:ext cx="286231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Review</a:t>
              </a:r>
              <a:endParaRPr lang="ko-KR" altLang="en-US" sz="1600" b="1" dirty="0">
                <a:solidFill>
                  <a:schemeClr val="bg1"/>
                </a:solidFill>
                <a:latin typeface="Arial" pitchFamily="34" charset="0"/>
                <a:cs typeface="Arial" pitchFamily="34" charset="0"/>
              </a:endParaRPr>
            </a:p>
          </p:txBody>
        </p:sp>
      </p:grpSp>
      <p:pic>
        <p:nvPicPr>
          <p:cNvPr id="10" name="그림 9"/>
          <p:cNvPicPr>
            <a:picLocks noChangeAspect="1"/>
          </p:cNvPicPr>
          <p:nvPr/>
        </p:nvPicPr>
        <p:blipFill>
          <a:blip r:embed="rId3"/>
          <a:stretch>
            <a:fillRect/>
          </a:stretch>
        </p:blipFill>
        <p:spPr>
          <a:xfrm>
            <a:off x="452501" y="2132856"/>
            <a:ext cx="8893112" cy="4176464"/>
          </a:xfrm>
          <a:prstGeom prst="rect">
            <a:avLst/>
          </a:prstGeom>
        </p:spPr>
      </p:pic>
      <p:sp>
        <p:nvSpPr>
          <p:cNvPr id="11" name="TextBox 10"/>
          <p:cNvSpPr txBox="1"/>
          <p:nvPr/>
        </p:nvSpPr>
        <p:spPr>
          <a:xfrm>
            <a:off x="3224808" y="4581128"/>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
        <p:nvSpPr>
          <p:cNvPr id="13" name="TextBox 12"/>
          <p:cNvSpPr txBox="1"/>
          <p:nvPr/>
        </p:nvSpPr>
        <p:spPr>
          <a:xfrm>
            <a:off x="3296816" y="4833156"/>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
        <p:nvSpPr>
          <p:cNvPr id="14" name="TextBox 13"/>
          <p:cNvSpPr txBox="1"/>
          <p:nvPr/>
        </p:nvSpPr>
        <p:spPr>
          <a:xfrm>
            <a:off x="3656856" y="5106171"/>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
        <p:nvSpPr>
          <p:cNvPr id="15" name="TextBox 14"/>
          <p:cNvSpPr txBox="1"/>
          <p:nvPr/>
        </p:nvSpPr>
        <p:spPr>
          <a:xfrm>
            <a:off x="3512840" y="5324538"/>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
        <p:nvSpPr>
          <p:cNvPr id="16" name="TextBox 15"/>
          <p:cNvSpPr txBox="1"/>
          <p:nvPr/>
        </p:nvSpPr>
        <p:spPr>
          <a:xfrm>
            <a:off x="3944888" y="5462113"/>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
        <p:nvSpPr>
          <p:cNvPr id="17" name="TextBox 16"/>
          <p:cNvSpPr txBox="1"/>
          <p:nvPr/>
        </p:nvSpPr>
        <p:spPr>
          <a:xfrm>
            <a:off x="3178627" y="3281790"/>
            <a:ext cx="334213" cy="161583"/>
          </a:xfrm>
          <a:prstGeom prst="rect">
            <a:avLst/>
          </a:prstGeom>
          <a:solidFill>
            <a:schemeClr val="bg1"/>
          </a:solidFill>
        </p:spPr>
        <p:txBody>
          <a:bodyPr wrap="square" rtlCol="0">
            <a:spAutoFit/>
          </a:bodyPr>
          <a:lstStyle/>
          <a:p>
            <a:r>
              <a:rPr lang="en-US" altLang="ko-KR" sz="450" smtClean="0"/>
              <a:t>101C</a:t>
            </a:r>
            <a:endParaRPr lang="ko-KR" altLang="en-US" sz="450" dirty="0"/>
          </a:p>
        </p:txBody>
      </p:sp>
      <p:sp>
        <p:nvSpPr>
          <p:cNvPr id="18" name="TextBox 17"/>
          <p:cNvSpPr txBox="1"/>
          <p:nvPr/>
        </p:nvSpPr>
        <p:spPr>
          <a:xfrm>
            <a:off x="3440832" y="3737302"/>
            <a:ext cx="3753417" cy="215444"/>
          </a:xfrm>
          <a:prstGeom prst="rect">
            <a:avLst/>
          </a:prstGeom>
          <a:solidFill>
            <a:schemeClr val="bg1"/>
          </a:solidFill>
        </p:spPr>
        <p:txBody>
          <a:bodyPr wrap="square" rtlCol="0">
            <a:spAutoFit/>
          </a:bodyPr>
          <a:lstStyle/>
          <a:p>
            <a:r>
              <a:rPr lang="en-US" altLang="ko-KR" sz="800" b="1" smtClean="0"/>
              <a:t>http://public-repo-1.hortonworks.com/HDP/centos7/3.x/updates/3.1.0.0</a:t>
            </a:r>
            <a:endParaRPr lang="ko-KR" altLang="en-US" sz="800" b="1" dirty="0" err="1" smtClean="0"/>
          </a:p>
        </p:txBody>
      </p:sp>
      <p:sp>
        <p:nvSpPr>
          <p:cNvPr id="19" name="TextBox 18"/>
          <p:cNvSpPr txBox="1"/>
          <p:nvPr/>
        </p:nvSpPr>
        <p:spPr>
          <a:xfrm>
            <a:off x="3944888" y="3970751"/>
            <a:ext cx="3825426" cy="215444"/>
          </a:xfrm>
          <a:prstGeom prst="rect">
            <a:avLst/>
          </a:prstGeom>
          <a:solidFill>
            <a:schemeClr val="bg1"/>
          </a:solidFill>
        </p:spPr>
        <p:txBody>
          <a:bodyPr wrap="square" rtlCol="0">
            <a:spAutoFit/>
          </a:bodyPr>
          <a:lstStyle/>
          <a:p>
            <a:r>
              <a:rPr lang="en-US" altLang="ko-KR" sz="800" b="1" smtClean="0"/>
              <a:t>http://public-repo-1.hortonworks.com/HDP-UTILS-1.1.0.22/repos/centos7</a:t>
            </a:r>
            <a:endParaRPr lang="ko-KR" altLang="en-US" sz="800" b="1" dirty="0"/>
          </a:p>
        </p:txBody>
      </p:sp>
    </p:spTree>
    <p:extLst>
      <p:ext uri="{BB962C8B-B14F-4D97-AF65-F5344CB8AC3E}">
        <p14:creationId xmlns:p14="http://schemas.microsoft.com/office/powerpoint/2010/main" val="214814331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23466" y="872716"/>
            <a:ext cx="9410054" cy="5760640"/>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Click on the blue letter in the Message column to see the progress.</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 When there is a problem, the message appears in red, and the next step is possible to solve the issue (trouble shooting from here)</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266189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r>
                <a:rPr lang="en-US" altLang="ko-KR" sz="1600" b="1" smtClean="0"/>
                <a:t>Install, Start and Test</a:t>
              </a:r>
              <a:endParaRPr lang="en-US" altLang="ko-KR" sz="1600" b="1" dirty="0"/>
            </a:p>
          </p:txBody>
        </p:sp>
      </p:grpSp>
      <p:pic>
        <p:nvPicPr>
          <p:cNvPr id="18" name="그림 17"/>
          <p:cNvPicPr>
            <a:picLocks noChangeAspect="1"/>
          </p:cNvPicPr>
          <p:nvPr/>
        </p:nvPicPr>
        <p:blipFill>
          <a:blip r:embed="rId3"/>
          <a:stretch>
            <a:fillRect/>
          </a:stretch>
        </p:blipFill>
        <p:spPr>
          <a:xfrm>
            <a:off x="308484" y="2034728"/>
            <a:ext cx="9429750" cy="4454612"/>
          </a:xfrm>
          <a:prstGeom prst="rect">
            <a:avLst/>
          </a:prstGeom>
        </p:spPr>
      </p:pic>
      <p:sp>
        <p:nvSpPr>
          <p:cNvPr id="10" name="TextBox 9"/>
          <p:cNvSpPr txBox="1"/>
          <p:nvPr/>
        </p:nvSpPr>
        <p:spPr>
          <a:xfrm>
            <a:off x="2540732" y="3810672"/>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Tree>
    <p:extLst>
      <p:ext uri="{BB962C8B-B14F-4D97-AF65-F5344CB8AC3E}">
        <p14:creationId xmlns:p14="http://schemas.microsoft.com/office/powerpoint/2010/main" val="35539112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Ⅰ. prework</a:t>
            </a:r>
            <a:endParaRPr lang="ko-KR" altLang="en-US" dirty="0"/>
          </a:p>
        </p:txBody>
      </p:sp>
      <p:graphicFrame>
        <p:nvGraphicFramePr>
          <p:cNvPr id="2" name="내용 개체 틀 1"/>
          <p:cNvGraphicFramePr>
            <a:graphicFrameLocks noGrp="1"/>
          </p:cNvGraphicFramePr>
          <p:nvPr>
            <p:ph sz="quarter" idx="13"/>
            <p:extLst>
              <p:ext uri="{D42A27DB-BD31-4B8C-83A1-F6EECF244321}">
                <p14:modId xmlns:p14="http://schemas.microsoft.com/office/powerpoint/2010/main" val="3934872538"/>
              </p:ext>
            </p:extLst>
          </p:nvPr>
        </p:nvGraphicFramePr>
        <p:xfrm>
          <a:off x="5277036" y="3681028"/>
          <a:ext cx="4356483" cy="2704573"/>
        </p:xfrm>
        <a:graphic>
          <a:graphicData uri="http://schemas.openxmlformats.org/drawingml/2006/table">
            <a:tbl>
              <a:tblPr>
                <a:tableStyleId>{5C22544A-7EE6-4342-B048-85BDC9FD1C3A}</a:tableStyleId>
              </a:tblPr>
              <a:tblGrid>
                <a:gridCol w="891908">
                  <a:extLst>
                    <a:ext uri="{9D8B030D-6E8A-4147-A177-3AD203B41FA5}">
                      <a16:colId xmlns:a16="http://schemas.microsoft.com/office/drawing/2014/main" val="1796603420"/>
                    </a:ext>
                  </a:extLst>
                </a:gridCol>
                <a:gridCol w="1772388">
                  <a:extLst>
                    <a:ext uri="{9D8B030D-6E8A-4147-A177-3AD203B41FA5}">
                      <a16:colId xmlns:a16="http://schemas.microsoft.com/office/drawing/2014/main" val="1768951968"/>
                    </a:ext>
                  </a:extLst>
                </a:gridCol>
                <a:gridCol w="732823">
                  <a:extLst>
                    <a:ext uri="{9D8B030D-6E8A-4147-A177-3AD203B41FA5}">
                      <a16:colId xmlns:a16="http://schemas.microsoft.com/office/drawing/2014/main" val="1290610120"/>
                    </a:ext>
                  </a:extLst>
                </a:gridCol>
                <a:gridCol w="959364">
                  <a:extLst>
                    <a:ext uri="{9D8B030D-6E8A-4147-A177-3AD203B41FA5}">
                      <a16:colId xmlns:a16="http://schemas.microsoft.com/office/drawing/2014/main" val="1151756181"/>
                    </a:ext>
                  </a:extLst>
                </a:gridCol>
              </a:tblGrid>
              <a:tr h="203292">
                <a:tc>
                  <a:txBody>
                    <a:bodyPr/>
                    <a:lstStyle/>
                    <a:p>
                      <a:pPr algn="l" fontAlgn="t"/>
                      <a:r>
                        <a:rPr lang="en-US" sz="800" u="none" strike="noStrike" smtClean="0">
                          <a:effectLst/>
                        </a:rPr>
                        <a:t>source</a:t>
                      </a:r>
                      <a:endParaRPr lang="en-US" sz="800" b="1"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target</a:t>
                      </a:r>
                      <a:endParaRPr lang="en-US" sz="800" b="1"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port</a:t>
                      </a:r>
                      <a:endParaRPr lang="en-US" sz="800" b="1" i="0" u="none" strike="noStrike" dirty="0">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usage</a:t>
                      </a:r>
                      <a:endParaRPr lang="ko-KR" altLang="en-US" sz="800" b="1" i="0" u="none" strike="noStrike" dirty="0">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3646902948"/>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ALL</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22</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server connection</a:t>
                      </a:r>
                      <a:endParaRPr lang="ko-KR" altLang="en-US" sz="800" b="0" i="0" u="none" strike="noStrike" dirty="0">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1859700329"/>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thrift server - tf</a:t>
                      </a:r>
                      <a:endParaRPr lang="en-US" sz="800" b="0" i="0" u="none" strike="noStrike" dirty="0">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9095</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thrift daemon ui</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767106330"/>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namenode server - nn</a:t>
                      </a:r>
                      <a:endParaRPr lang="en-US" sz="800" b="0" i="0" u="none" strike="noStrike" dirty="0">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50070</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namenode ui</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1817172900"/>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master node server - mn</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16010</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master node ui</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2858214194"/>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ambari server - mo</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8080</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Ambari web connection</a:t>
                      </a:r>
                      <a:endParaRPr lang="ko-KR" alt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1483672847"/>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job history server - mo</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19888</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jobhistory</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1452435985"/>
                  </a:ext>
                </a:extLst>
              </a:tr>
              <a:tr h="224521">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dirty="0" smtClean="0">
                          <a:effectLst/>
                        </a:rPr>
                        <a:t>Resource manager server - </a:t>
                      </a:r>
                      <a:r>
                        <a:rPr lang="en-US" sz="800" u="none" strike="noStrike" dirty="0" err="1" smtClean="0">
                          <a:effectLst/>
                        </a:rPr>
                        <a:t>mo</a:t>
                      </a:r>
                      <a:endParaRPr lang="en-US" sz="800" b="0" i="0" u="none" strike="noStrike" dirty="0">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8088</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resource manager ui</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2128470581"/>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datanode server - sn</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50075</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datanode ui</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970888187"/>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datanode server - sn</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8042</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mr job log</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1497502892"/>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regionserver server - sn</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16030</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region server ui</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2285487949"/>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ambari server - mo</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3000</a:t>
                      </a:r>
                      <a:endParaRPr lang="en-US" altLang="ko-KR"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grafana ui</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980083982"/>
                  </a:ext>
                </a:extLst>
              </a:tr>
              <a:tr h="203292">
                <a:tc>
                  <a:txBody>
                    <a:bodyPr/>
                    <a:lstStyle/>
                    <a:p>
                      <a:pPr algn="l" fontAlgn="t"/>
                      <a:r>
                        <a:rPr lang="en-US" altLang="ko-KR" sz="800" u="none" strike="noStrike" smtClean="0">
                          <a:effectLst/>
                        </a:rPr>
                        <a:t>operator pc</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smtClean="0">
                          <a:effectLst/>
                        </a:rPr>
                        <a:t>ambari server - mo</a:t>
                      </a:r>
                      <a:endParaRPr lang="en-US" sz="800" b="0" i="0" u="none" strike="noStrike">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altLang="ko-KR" sz="800" u="none" strike="noStrike" smtClean="0">
                          <a:effectLst/>
                        </a:rPr>
                        <a:t>61888</a:t>
                      </a:r>
                      <a:endParaRPr lang="en-US" altLang="ko-KR" sz="800" b="0" i="0" u="none" strike="noStrike" dirty="0">
                        <a:solidFill>
                          <a:srgbClr val="333333"/>
                        </a:solidFill>
                        <a:effectLst/>
                        <a:latin typeface="Arial" panose="020B0604020202020204" pitchFamily="34" charset="0"/>
                        <a:ea typeface="맑은 고딕" panose="020B0503020000020004" pitchFamily="50" charset="-127"/>
                      </a:endParaRPr>
                    </a:p>
                  </a:txBody>
                  <a:tcPr marL="0" marR="0" marT="0" marB="0"/>
                </a:tc>
                <a:tc>
                  <a:txBody>
                    <a:bodyPr/>
                    <a:lstStyle/>
                    <a:p>
                      <a:pPr algn="l" fontAlgn="t"/>
                      <a:r>
                        <a:rPr lang="en-US" sz="800" u="none" strike="noStrike" dirty="0" err="1" smtClean="0">
                          <a:effectLst/>
                        </a:rPr>
                        <a:t>ambari</a:t>
                      </a:r>
                      <a:r>
                        <a:rPr lang="en-US" sz="800" u="none" strike="noStrike" dirty="0" smtClean="0">
                          <a:effectLst/>
                        </a:rPr>
                        <a:t> </a:t>
                      </a:r>
                      <a:r>
                        <a:rPr lang="en-US" sz="800" u="none" strike="noStrike" dirty="0" err="1" smtClean="0">
                          <a:effectLst/>
                        </a:rPr>
                        <a:t>logsearch</a:t>
                      </a:r>
                      <a:r>
                        <a:rPr lang="en-US" sz="800" u="none" strike="noStrike" dirty="0" smtClean="0">
                          <a:effectLst/>
                        </a:rPr>
                        <a:t> </a:t>
                      </a:r>
                      <a:r>
                        <a:rPr lang="en-US" sz="800" u="none" strike="noStrike" dirty="0" err="1" smtClean="0">
                          <a:effectLst/>
                        </a:rPr>
                        <a:t>ui</a:t>
                      </a:r>
                      <a:endParaRPr lang="en-US" sz="800" b="0" i="0" u="none" strike="noStrike" dirty="0">
                        <a:solidFill>
                          <a:srgbClr val="333333"/>
                        </a:solidFill>
                        <a:effectLst/>
                        <a:latin typeface="Arial" panose="020B0604020202020204" pitchFamily="34" charset="0"/>
                        <a:ea typeface="맑은 고딕" panose="020B0503020000020004" pitchFamily="50" charset="-127"/>
                      </a:endParaRPr>
                    </a:p>
                  </a:txBody>
                  <a:tcPr marL="0" marR="0" marT="0" marB="0"/>
                </a:tc>
                <a:extLst>
                  <a:ext uri="{0D108BD9-81ED-4DB2-BD59-A6C34878D82A}">
                    <a16:rowId xmlns:a16="http://schemas.microsoft.com/office/drawing/2014/main" val="1808409"/>
                  </a:ext>
                </a:extLst>
              </a:tr>
            </a:tbl>
          </a:graphicData>
        </a:graphic>
      </p:graphicFrame>
      <p:sp>
        <p:nvSpPr>
          <p:cNvPr id="4" name="텍스트 개체 틀 3"/>
          <p:cNvSpPr>
            <a:spLocks noGrp="1"/>
          </p:cNvSpPr>
          <p:nvPr>
            <p:ph type="body" idx="1"/>
          </p:nvPr>
        </p:nvSpPr>
        <p:spPr>
          <a:xfrm>
            <a:off x="558500" y="861393"/>
            <a:ext cx="8787113" cy="3107667"/>
          </a:xfrm>
        </p:spPr>
        <p:txBody>
          <a:bodyPr/>
          <a:lstStyle/>
          <a:p>
            <a:r>
              <a:rPr lang="en-US" altLang="ko-KR" dirty="0" smtClean="0"/>
              <a:t>- HDP 3.1 installation was written with reference to Horton Works install guide (2019.05.28)</a:t>
            </a:r>
          </a:p>
          <a:p>
            <a:r>
              <a:rPr lang="en-US" altLang="ko-KR" dirty="0" smtClean="0"/>
              <a:t>For additional information other than this </a:t>
            </a:r>
            <a:r>
              <a:rPr lang="en-US" altLang="ko-KR" dirty="0" err="1" smtClean="0"/>
              <a:t>ppt</a:t>
            </a:r>
            <a:r>
              <a:rPr lang="en-US" altLang="ko-KR" dirty="0" smtClean="0"/>
              <a:t>, refer to the following URL.</a:t>
            </a:r>
          </a:p>
          <a:p>
            <a:endParaRPr lang="en-US" altLang="ko-KR" dirty="0" smtClean="0"/>
          </a:p>
          <a:p>
            <a:r>
              <a:rPr lang="en-US" altLang="ko-KR" sz="1000" dirty="0" smtClean="0"/>
              <a:t>https://docs.cloudera.com/HDPDocuments/HDP3/HDP-3.1.0/index.html</a:t>
            </a:r>
            <a:br>
              <a:rPr lang="en-US" altLang="ko-KR" sz="1000" dirty="0" smtClean="0"/>
            </a:br>
            <a:r>
              <a:rPr lang="en-US" altLang="ko-KR" sz="1000" dirty="0" smtClean="0"/>
              <a:t>=&gt; Click Installation &gt; Apache </a:t>
            </a:r>
            <a:r>
              <a:rPr lang="en-US" altLang="ko-KR" sz="1000" dirty="0" err="1" smtClean="0"/>
              <a:t>Ambari</a:t>
            </a:r>
            <a:r>
              <a:rPr lang="en-US" altLang="ko-KR" sz="1000" dirty="0" smtClean="0"/>
              <a:t> Installation in the URL above (URL below)</a:t>
            </a:r>
            <a:endParaRPr lang="en-US" altLang="ko-KR" sz="1200" dirty="0" smtClean="0"/>
          </a:p>
          <a:p>
            <a:r>
              <a:rPr lang="en-US" altLang="ko-KR" sz="1200" dirty="0" smtClean="0"/>
              <a:t>https://docs.cloudera.com/HDPDocuments/Ambari-2.7.3.0/bk_ambari-installation/content/ch_Getting_Ready.html</a:t>
            </a:r>
            <a:endParaRPr lang="en-US" altLang="ko-KR" sz="1200" dirty="0"/>
          </a:p>
          <a:p>
            <a:endParaRPr lang="en-US" altLang="ko-KR" dirty="0" smtClean="0"/>
          </a:p>
          <a:p>
            <a:pPr marL="285750" indent="-285750">
              <a:buFontTx/>
              <a:buChar char="-"/>
            </a:pPr>
            <a:r>
              <a:rPr lang="en-US" altLang="ko-KR" sz="1400" dirty="0" smtClean="0"/>
              <a:t>The HDP installation uses the root account.</a:t>
            </a:r>
          </a:p>
          <a:p>
            <a:pPr marL="285750" indent="-285750">
              <a:buFontTx/>
              <a:buChar char="-"/>
            </a:pPr>
            <a:r>
              <a:rPr lang="en-US" altLang="ko-KR" sz="1400" dirty="0" smtClean="0"/>
              <a:t>HDP 3.1 can be installed in OS rhel7 / </a:t>
            </a:r>
            <a:r>
              <a:rPr lang="en-US" altLang="ko-KR" sz="1400" dirty="0" err="1" smtClean="0"/>
              <a:t>jdk</a:t>
            </a:r>
            <a:r>
              <a:rPr lang="en-US" altLang="ko-KR" sz="1400" dirty="0" smtClean="0"/>
              <a:t> 1.8 or more environments.</a:t>
            </a:r>
          </a:p>
          <a:p>
            <a:pPr marL="285750" indent="-285750">
              <a:buFontTx/>
              <a:buChar char="-"/>
            </a:pPr>
            <a:r>
              <a:rPr lang="en-US" altLang="ko-KR" sz="1400" dirty="0" smtClean="0"/>
              <a:t>Recommended OS parameters exist when installing HDP,</a:t>
            </a:r>
          </a:p>
          <a:p>
            <a:r>
              <a:rPr lang="en-US" altLang="ko-KR" sz="1400" dirty="0" smtClean="0"/>
              <a:t>In general, the infra personnel automatically set up the server when it is created.</a:t>
            </a:r>
          </a:p>
          <a:p>
            <a:pPr marL="285750" indent="-285750">
              <a:buFontTx/>
              <a:buChar char="-"/>
            </a:pPr>
            <a:r>
              <a:rPr lang="en-US" altLang="ko-KR" sz="1400" dirty="0" err="1" smtClean="0"/>
              <a:t>Ssh</a:t>
            </a:r>
            <a:r>
              <a:rPr lang="en-US" altLang="ko-KR" sz="1400" dirty="0" smtClean="0"/>
              <a:t> communication between HDP cluster nodes is required</a:t>
            </a:r>
          </a:p>
          <a:p>
            <a:pPr marL="742950" lvl="1" indent="-285750">
              <a:buFontTx/>
              <a:buChar char="-"/>
            </a:pPr>
            <a:r>
              <a:rPr lang="en-US" altLang="ko-KR" sz="1400" dirty="0" smtClean="0">
                <a:solidFill>
                  <a:srgbClr val="FF0000"/>
                </a:solidFill>
              </a:rPr>
              <a:t>Register all node information in / </a:t>
            </a:r>
            <a:r>
              <a:rPr lang="en-US" altLang="ko-KR" sz="1400" dirty="0" err="1" smtClean="0">
                <a:solidFill>
                  <a:srgbClr val="FF0000"/>
                </a:solidFill>
              </a:rPr>
              <a:t>etc</a:t>
            </a:r>
            <a:r>
              <a:rPr lang="en-US" altLang="ko-KR" sz="1400" dirty="0" smtClean="0">
                <a:solidFill>
                  <a:srgbClr val="FF0000"/>
                </a:solidFill>
              </a:rPr>
              <a:t> / </a:t>
            </a:r>
            <a:r>
              <a:rPr lang="en-US" altLang="ko-KR" sz="1400" dirty="0" err="1" smtClean="0">
                <a:solidFill>
                  <a:srgbClr val="FF0000"/>
                </a:solidFill>
              </a:rPr>
              <a:t>hosts.allow</a:t>
            </a:r>
            <a:r>
              <a:rPr lang="en-US" altLang="ko-KR" sz="1400" dirty="0" smtClean="0">
                <a:solidFill>
                  <a:srgbClr val="FF0000"/>
                </a:solidFill>
              </a:rPr>
              <a:t>, / </a:t>
            </a:r>
            <a:r>
              <a:rPr lang="en-US" altLang="ko-KR" sz="1400" dirty="0" err="1" smtClean="0">
                <a:solidFill>
                  <a:srgbClr val="FF0000"/>
                </a:solidFill>
              </a:rPr>
              <a:t>etc</a:t>
            </a:r>
            <a:r>
              <a:rPr lang="en-US" altLang="ko-KR" sz="1400" dirty="0" smtClean="0">
                <a:solidFill>
                  <a:srgbClr val="FF0000"/>
                </a:solidFill>
              </a:rPr>
              <a:t> / hosts of all nodes (request center)</a:t>
            </a:r>
            <a:endParaRPr lang="en-US" altLang="ko-KR" sz="1400" dirty="0">
              <a:solidFill>
                <a:srgbClr val="FF0000"/>
              </a:solidFill>
            </a:endParaRPr>
          </a:p>
        </p:txBody>
      </p:sp>
      <p:sp>
        <p:nvSpPr>
          <p:cNvPr id="5" name="TextBox 4"/>
          <p:cNvSpPr txBox="1"/>
          <p:nvPr/>
        </p:nvSpPr>
        <p:spPr>
          <a:xfrm>
            <a:off x="554530" y="4472915"/>
            <a:ext cx="6378690" cy="830997"/>
          </a:xfrm>
          <a:prstGeom prst="rect">
            <a:avLst/>
          </a:prstGeom>
          <a:noFill/>
        </p:spPr>
        <p:txBody>
          <a:bodyPr wrap="square" rtlCol="0">
            <a:spAutoFit/>
          </a:bodyPr>
          <a:lstStyle/>
          <a:p>
            <a:r>
              <a:rPr lang="en-US" altLang="ko-KR" sz="1200" dirty="0" smtClean="0"/>
              <a:t>- The right table is the firewall port that should be opened in operator pc. If you can not connect from Windows server, you need to request confirmation from AWS representative (Kang </a:t>
            </a:r>
            <a:r>
              <a:rPr lang="en-US" altLang="ko-KR" sz="1200" dirty="0" err="1" smtClean="0"/>
              <a:t>Jin-soo</a:t>
            </a:r>
            <a:r>
              <a:rPr lang="en-US" altLang="ko-KR" sz="1200" dirty="0" smtClean="0"/>
              <a:t> Pro)</a:t>
            </a:r>
          </a:p>
          <a:p>
            <a:endParaRPr lang="ko-KR" altLang="en-US" sz="1200" dirty="0" err="1" smtClean="0"/>
          </a:p>
        </p:txBody>
      </p:sp>
    </p:spTree>
    <p:extLst>
      <p:ext uri="{BB962C8B-B14F-4D97-AF65-F5344CB8AC3E}">
        <p14:creationId xmlns:p14="http://schemas.microsoft.com/office/powerpoint/2010/main" val="22290284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23466" y="872716"/>
            <a:ext cx="9410054" cy="5760640"/>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Installl is over!</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266189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r>
                <a:rPr lang="en-US" altLang="ko-KR" sz="1600" b="1" smtClean="0"/>
                <a:t>Install, Start and Test</a:t>
              </a:r>
              <a:endParaRPr lang="en-US" altLang="ko-KR" sz="1600" b="1" dirty="0"/>
            </a:p>
          </p:txBody>
        </p:sp>
      </p:grpSp>
      <p:pic>
        <p:nvPicPr>
          <p:cNvPr id="2" name="그림 1"/>
          <p:cNvPicPr>
            <a:picLocks noChangeAspect="1"/>
          </p:cNvPicPr>
          <p:nvPr/>
        </p:nvPicPr>
        <p:blipFill>
          <a:blip r:embed="rId3"/>
          <a:stretch>
            <a:fillRect/>
          </a:stretch>
        </p:blipFill>
        <p:spPr>
          <a:xfrm>
            <a:off x="308484" y="1701586"/>
            <a:ext cx="9217024" cy="4751750"/>
          </a:xfrm>
          <a:prstGeom prst="rect">
            <a:avLst/>
          </a:prstGeom>
        </p:spPr>
      </p:pic>
      <p:sp>
        <p:nvSpPr>
          <p:cNvPr id="10" name="TextBox 9"/>
          <p:cNvSpPr txBox="1"/>
          <p:nvPr/>
        </p:nvSpPr>
        <p:spPr>
          <a:xfrm>
            <a:off x="2000672" y="3609020"/>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Tree>
    <p:extLst>
      <p:ext uri="{BB962C8B-B14F-4D97-AF65-F5344CB8AC3E}">
        <p14:creationId xmlns:p14="http://schemas.microsoft.com/office/powerpoint/2010/main" val="4526428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23466" y="872716"/>
            <a:ext cx="9410054" cy="5760640"/>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266189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r>
                <a:rPr lang="en-US" altLang="ko-KR" sz="1600" b="1" smtClean="0"/>
                <a:t>Summary</a:t>
              </a:r>
              <a:endParaRPr lang="en-US" altLang="ko-KR" sz="1600" b="1" dirty="0"/>
            </a:p>
          </p:txBody>
        </p:sp>
      </p:grpSp>
      <p:pic>
        <p:nvPicPr>
          <p:cNvPr id="4" name="그림 3"/>
          <p:cNvPicPr>
            <a:picLocks noChangeAspect="1"/>
          </p:cNvPicPr>
          <p:nvPr/>
        </p:nvPicPr>
        <p:blipFill>
          <a:blip r:embed="rId3"/>
          <a:stretch>
            <a:fillRect/>
          </a:stretch>
        </p:blipFill>
        <p:spPr>
          <a:xfrm>
            <a:off x="416496" y="1415398"/>
            <a:ext cx="9109012" cy="5037938"/>
          </a:xfrm>
          <a:prstGeom prst="rect">
            <a:avLst/>
          </a:prstGeom>
        </p:spPr>
      </p:pic>
      <p:sp>
        <p:nvSpPr>
          <p:cNvPr id="10" name="TextBox 9"/>
          <p:cNvSpPr txBox="1"/>
          <p:nvPr/>
        </p:nvSpPr>
        <p:spPr>
          <a:xfrm>
            <a:off x="2972780" y="3106390"/>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
        <p:nvSpPr>
          <p:cNvPr id="11" name="TextBox 10"/>
          <p:cNvSpPr txBox="1"/>
          <p:nvPr/>
        </p:nvSpPr>
        <p:spPr>
          <a:xfrm>
            <a:off x="3026786" y="3234637"/>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
        <p:nvSpPr>
          <p:cNvPr id="13" name="TextBox 12"/>
          <p:cNvSpPr txBox="1"/>
          <p:nvPr/>
        </p:nvSpPr>
        <p:spPr>
          <a:xfrm>
            <a:off x="3219816" y="3396220"/>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
        <p:nvSpPr>
          <p:cNvPr id="14" name="TextBox 13"/>
          <p:cNvSpPr txBox="1"/>
          <p:nvPr/>
        </p:nvSpPr>
        <p:spPr>
          <a:xfrm>
            <a:off x="3102644" y="3557803"/>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
        <p:nvSpPr>
          <p:cNvPr id="15" name="TextBox 14"/>
          <p:cNvSpPr txBox="1"/>
          <p:nvPr/>
        </p:nvSpPr>
        <p:spPr>
          <a:xfrm>
            <a:off x="3093989" y="3729863"/>
            <a:ext cx="1552673" cy="161583"/>
          </a:xfrm>
          <a:prstGeom prst="rect">
            <a:avLst/>
          </a:prstGeom>
          <a:solidFill>
            <a:schemeClr val="bg1"/>
          </a:solidFill>
        </p:spPr>
        <p:txBody>
          <a:bodyPr wrap="square" rtlCol="0">
            <a:spAutoFit/>
          </a:bodyPr>
          <a:lstStyle/>
          <a:p>
            <a:r>
              <a:rPr lang="en-US" altLang="ko-KR" sz="450" smtClean="0"/>
              <a:t>ip-10-4-61-31.ap-northeast-2.compute.internal</a:t>
            </a:r>
            <a:endParaRPr lang="ko-KR" altLang="en-US" sz="450" dirty="0"/>
          </a:p>
        </p:txBody>
      </p:sp>
    </p:spTree>
    <p:extLst>
      <p:ext uri="{BB962C8B-B14F-4D97-AF65-F5344CB8AC3E}">
        <p14:creationId xmlns:p14="http://schemas.microsoft.com/office/powerpoint/2010/main" val="50656448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pPr>
              <a:lnSpc>
                <a:spcPct val="100000"/>
              </a:lnSpc>
            </a:pPr>
            <a:r>
              <a:rPr lang="en-US" altLang="ko-KR" smtClean="0"/>
              <a:t>Ⅳ. Installing HDP</a:t>
            </a:r>
            <a:endParaRPr lang="en-US" altLang="ko-KR"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23466" y="872716"/>
            <a:ext cx="9410054" cy="5760640"/>
            <a:chOff x="686526" y="1664804"/>
            <a:chExt cx="8550950" cy="5004556"/>
          </a:xfrm>
        </p:grpSpPr>
        <p:sp>
          <p:nvSpPr>
            <p:cNvPr id="8" name="모서리가 둥근 직사각형 7"/>
            <p:cNvSpPr/>
            <p:nvPr/>
          </p:nvSpPr>
          <p:spPr>
            <a:xfrm>
              <a:off x="686526" y="2024844"/>
              <a:ext cx="8550950" cy="46445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86526" y="1664804"/>
              <a:ext cx="266189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r>
                <a:rPr lang="en-US" altLang="ko-KR" sz="1600" b="1" smtClean="0"/>
                <a:t>Installation complete</a:t>
              </a:r>
              <a:endParaRPr lang="en-US" altLang="ko-KR" sz="1600" b="1" dirty="0"/>
            </a:p>
          </p:txBody>
        </p:sp>
      </p:grpSp>
      <p:pic>
        <p:nvPicPr>
          <p:cNvPr id="2" name="그림 1"/>
          <p:cNvPicPr>
            <a:picLocks noChangeAspect="1"/>
          </p:cNvPicPr>
          <p:nvPr/>
        </p:nvPicPr>
        <p:blipFill>
          <a:blip r:embed="rId3"/>
          <a:stretch>
            <a:fillRect/>
          </a:stretch>
        </p:blipFill>
        <p:spPr>
          <a:xfrm>
            <a:off x="344488" y="1415398"/>
            <a:ext cx="9109012" cy="5001934"/>
          </a:xfrm>
          <a:prstGeom prst="rect">
            <a:avLst/>
          </a:prstGeom>
        </p:spPr>
      </p:pic>
      <p:sp>
        <p:nvSpPr>
          <p:cNvPr id="10" name="TextBox 9"/>
          <p:cNvSpPr txBox="1"/>
          <p:nvPr/>
        </p:nvSpPr>
        <p:spPr>
          <a:xfrm>
            <a:off x="7343741" y="1556792"/>
            <a:ext cx="396044" cy="200055"/>
          </a:xfrm>
          <a:prstGeom prst="rect">
            <a:avLst/>
          </a:prstGeom>
          <a:solidFill>
            <a:schemeClr val="bg1"/>
          </a:solidFill>
        </p:spPr>
        <p:txBody>
          <a:bodyPr wrap="square" rtlCol="0">
            <a:spAutoFit/>
          </a:bodyPr>
          <a:lstStyle/>
          <a:p>
            <a:r>
              <a:rPr lang="en-US" altLang="ko-KR" sz="700" smtClean="0"/>
              <a:t>101C</a:t>
            </a:r>
            <a:endParaRPr lang="ko-KR" altLang="en-US" sz="700" dirty="0"/>
          </a:p>
        </p:txBody>
      </p:sp>
    </p:spTree>
    <p:extLst>
      <p:ext uri="{BB962C8B-B14F-4D97-AF65-F5344CB8AC3E}">
        <p14:creationId xmlns:p14="http://schemas.microsoft.com/office/powerpoint/2010/main" val="354327302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NameNode HA</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Services &gt; Click HDFS and then click Actions &gt; Enable NameNode HA in the upper right corner.</a:t>
            </a:r>
            <a:endParaRPr lang="en-US" altLang="ko-KR" sz="1400" b="1" dirty="0" smtClean="0">
              <a:solidFill>
                <a:srgbClr val="0070C0"/>
              </a:solidFill>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454095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 (applicable only to multi-node)</a:t>
            </a:r>
            <a:endParaRPr lang="ko-KR" altLang="en-US" sz="1600" b="1" dirty="0">
              <a:solidFill>
                <a:schemeClr val="bg1"/>
              </a:solidFill>
              <a:latin typeface="Arial" pitchFamily="34" charset="0"/>
              <a:cs typeface="Arial" pitchFamily="34" charset="0"/>
            </a:endParaRPr>
          </a:p>
        </p:txBody>
      </p:sp>
      <p:pic>
        <p:nvPicPr>
          <p:cNvPr id="2" name="그림 1"/>
          <p:cNvPicPr>
            <a:picLocks noChangeAspect="1"/>
          </p:cNvPicPr>
          <p:nvPr/>
        </p:nvPicPr>
        <p:blipFill>
          <a:blip r:embed="rId3"/>
          <a:stretch>
            <a:fillRect/>
          </a:stretch>
        </p:blipFill>
        <p:spPr>
          <a:xfrm>
            <a:off x="248655" y="2134121"/>
            <a:ext cx="9037128" cy="4536504"/>
          </a:xfrm>
          <a:prstGeom prst="rect">
            <a:avLst/>
          </a:prstGeom>
        </p:spPr>
      </p:pic>
    </p:spTree>
    <p:extLst>
      <p:ext uri="{BB962C8B-B14F-4D97-AF65-F5344CB8AC3E}">
        <p14:creationId xmlns:p14="http://schemas.microsoft.com/office/powerpoint/2010/main" val="183204258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NameNode HA</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Namesers` ID: Enter cluster name (101Y, etc.)</a:t>
            </a:r>
            <a:endParaRPr lang="en-US" altLang="ko-KR" sz="1400" b="1" dirty="0" smtClean="0">
              <a:solidFill>
                <a:srgbClr val="0070C0"/>
              </a:solidFill>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227270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a:t>
            </a:r>
            <a:endParaRPr lang="ko-KR" altLang="en-US" sz="1600" b="1" dirty="0">
              <a:solidFill>
                <a:schemeClr val="bg1"/>
              </a:solidFill>
              <a:latin typeface="Arial" pitchFamily="34" charset="0"/>
              <a:cs typeface="Arial" pitchFamily="34" charset="0"/>
            </a:endParaRPr>
          </a:p>
        </p:txBody>
      </p:sp>
      <p:pic>
        <p:nvPicPr>
          <p:cNvPr id="4" name="그림 3"/>
          <p:cNvPicPr>
            <a:picLocks noChangeAspect="1"/>
          </p:cNvPicPr>
          <p:nvPr/>
        </p:nvPicPr>
        <p:blipFill>
          <a:blip r:embed="rId3"/>
          <a:stretch>
            <a:fillRect/>
          </a:stretch>
        </p:blipFill>
        <p:spPr>
          <a:xfrm>
            <a:off x="344488" y="1880828"/>
            <a:ext cx="9001124" cy="4284476"/>
          </a:xfrm>
          <a:prstGeom prst="rect">
            <a:avLst/>
          </a:prstGeom>
        </p:spPr>
      </p:pic>
      <p:sp>
        <p:nvSpPr>
          <p:cNvPr id="7" name="모서리가 둥근 직사각형 6"/>
          <p:cNvSpPr/>
          <p:nvPr/>
        </p:nvSpPr>
        <p:spPr>
          <a:xfrm>
            <a:off x="232022" y="980728"/>
            <a:ext cx="454095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 (applicable only to multi-node)</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405214903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NameNode HA</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Select nn2 server in Additional NameNode (or m2 server)</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 JournalNode is mn1 ~ mn3 (or m1 ~ m3)</a:t>
            </a:r>
            <a:endParaRPr lang="en-US" altLang="ko-KR" sz="1400" b="1" dirty="0" smtClean="0">
              <a:solidFill>
                <a:srgbClr val="0070C0"/>
              </a:solidFill>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227270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a:t>
            </a:r>
            <a:endParaRPr lang="ko-KR" altLang="en-US" sz="1600" b="1" dirty="0">
              <a:solidFill>
                <a:schemeClr val="bg1"/>
              </a:solidFill>
              <a:latin typeface="Arial" pitchFamily="34" charset="0"/>
              <a:cs typeface="Arial" pitchFamily="34" charset="0"/>
            </a:endParaRPr>
          </a:p>
        </p:txBody>
      </p:sp>
      <p:pic>
        <p:nvPicPr>
          <p:cNvPr id="4" name="그림 3"/>
          <p:cNvPicPr>
            <a:picLocks noChangeAspect="1"/>
          </p:cNvPicPr>
          <p:nvPr/>
        </p:nvPicPr>
        <p:blipFill>
          <a:blip r:embed="rId3"/>
          <a:stretch>
            <a:fillRect/>
          </a:stretch>
        </p:blipFill>
        <p:spPr>
          <a:xfrm>
            <a:off x="378203" y="2005874"/>
            <a:ext cx="9037128" cy="4454731"/>
          </a:xfrm>
          <a:prstGeom prst="rect">
            <a:avLst/>
          </a:prstGeom>
        </p:spPr>
      </p:pic>
      <p:sp>
        <p:nvSpPr>
          <p:cNvPr id="7" name="모서리가 둥근 직사각형 6"/>
          <p:cNvSpPr/>
          <p:nvPr/>
        </p:nvSpPr>
        <p:spPr>
          <a:xfrm>
            <a:off x="232022" y="980728"/>
            <a:ext cx="454095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 (applicable only to multi-node)</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353772294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NameNode HA</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dfs.journalnode.edits.dir </a:t>
            </a:r>
            <a:r>
              <a:rPr lang="ko-KR" altLang="en-US" sz="1400" b="1" smtClean="0">
                <a:solidFill>
                  <a:srgbClr val="0070C0"/>
                </a:solidFill>
                <a:cs typeface="Arial" pitchFamily="34" charset="0"/>
              </a:rPr>
              <a:t>변경 </a:t>
            </a:r>
            <a:r>
              <a:rPr lang="en-US" altLang="ko-KR" sz="1400" b="1" smtClean="0">
                <a:solidFill>
                  <a:srgbClr val="0070C0"/>
                </a:solidFill>
                <a:cs typeface="Arial" pitchFamily="34" charset="0"/>
              </a:rPr>
              <a:t>: /data1/hadoop/hdfs/journal</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227270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a:t>
            </a:r>
            <a:endParaRPr lang="ko-KR" altLang="en-US" sz="1600" b="1" dirty="0">
              <a:solidFill>
                <a:schemeClr val="bg1"/>
              </a:solidFill>
              <a:latin typeface="Arial" pitchFamily="34" charset="0"/>
              <a:cs typeface="Arial" pitchFamily="34" charset="0"/>
            </a:endParaRPr>
          </a:p>
        </p:txBody>
      </p:sp>
      <p:pic>
        <p:nvPicPr>
          <p:cNvPr id="4" name="그림 3"/>
          <p:cNvPicPr>
            <a:picLocks noChangeAspect="1"/>
          </p:cNvPicPr>
          <p:nvPr/>
        </p:nvPicPr>
        <p:blipFill>
          <a:blip r:embed="rId3"/>
          <a:stretch>
            <a:fillRect/>
          </a:stretch>
        </p:blipFill>
        <p:spPr>
          <a:xfrm>
            <a:off x="308484" y="1844824"/>
            <a:ext cx="9037128" cy="4536504"/>
          </a:xfrm>
          <a:prstGeom prst="rect">
            <a:avLst/>
          </a:prstGeom>
        </p:spPr>
      </p:pic>
      <p:sp>
        <p:nvSpPr>
          <p:cNvPr id="7" name="모서리가 둥근 직사각형 6"/>
          <p:cNvSpPr/>
          <p:nvPr/>
        </p:nvSpPr>
        <p:spPr>
          <a:xfrm>
            <a:off x="232022" y="980728"/>
            <a:ext cx="454095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 (applicable only to multi-node)</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186557469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NameNode HA</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Proceed as manual in the Web UI below</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 Make sure to check the connecting host.</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 Perform using root.</a:t>
            </a:r>
            <a:endParaRPr lang="en-US" altLang="ko-KR" sz="1400" b="1" dirty="0" smtClean="0">
              <a:solidFill>
                <a:srgbClr val="0070C0"/>
              </a:solidFill>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227270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a:t>
            </a:r>
            <a:endParaRPr lang="ko-KR" altLang="en-US" sz="1600" b="1" dirty="0">
              <a:solidFill>
                <a:schemeClr val="bg1"/>
              </a:solidFill>
              <a:latin typeface="Arial" pitchFamily="34" charset="0"/>
              <a:cs typeface="Arial" pitchFamily="34" charset="0"/>
            </a:endParaRPr>
          </a:p>
        </p:txBody>
      </p:sp>
      <p:pic>
        <p:nvPicPr>
          <p:cNvPr id="4" name="그림 3"/>
          <p:cNvPicPr>
            <a:picLocks noChangeAspect="1"/>
          </p:cNvPicPr>
          <p:nvPr/>
        </p:nvPicPr>
        <p:blipFill>
          <a:blip r:embed="rId3"/>
          <a:stretch>
            <a:fillRect/>
          </a:stretch>
        </p:blipFill>
        <p:spPr>
          <a:xfrm>
            <a:off x="378203" y="2312876"/>
            <a:ext cx="9037128" cy="2988332"/>
          </a:xfrm>
          <a:prstGeom prst="rect">
            <a:avLst/>
          </a:prstGeom>
        </p:spPr>
      </p:pic>
      <p:pic>
        <p:nvPicPr>
          <p:cNvPr id="5" name="그림 4"/>
          <p:cNvPicPr>
            <a:picLocks noChangeAspect="1"/>
          </p:cNvPicPr>
          <p:nvPr/>
        </p:nvPicPr>
        <p:blipFill>
          <a:blip r:embed="rId4"/>
          <a:stretch>
            <a:fillRect/>
          </a:stretch>
        </p:blipFill>
        <p:spPr>
          <a:xfrm>
            <a:off x="318576" y="5885842"/>
            <a:ext cx="9027035" cy="773385"/>
          </a:xfrm>
          <a:prstGeom prst="rect">
            <a:avLst/>
          </a:prstGeom>
        </p:spPr>
      </p:pic>
      <p:sp>
        <p:nvSpPr>
          <p:cNvPr id="10" name="모서리가 둥근 직사각형 9"/>
          <p:cNvSpPr/>
          <p:nvPr/>
        </p:nvSpPr>
        <p:spPr>
          <a:xfrm>
            <a:off x="232022" y="980728"/>
            <a:ext cx="454095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 (applicable only to multi-node)</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178147202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NameNode HA</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After doing some steps in the middle as you want, the screen below</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227270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a:t>
            </a:r>
            <a:endParaRPr lang="ko-KR" altLang="en-US" sz="1600" b="1" dirty="0">
              <a:solidFill>
                <a:schemeClr val="bg1"/>
              </a:solidFill>
              <a:latin typeface="Arial" pitchFamily="34" charset="0"/>
              <a:cs typeface="Arial" pitchFamily="34" charset="0"/>
            </a:endParaRPr>
          </a:p>
        </p:txBody>
      </p:sp>
      <p:pic>
        <p:nvPicPr>
          <p:cNvPr id="4" name="그림 3"/>
          <p:cNvPicPr>
            <a:picLocks noChangeAspect="1"/>
          </p:cNvPicPr>
          <p:nvPr/>
        </p:nvPicPr>
        <p:blipFill>
          <a:blip r:embed="rId3"/>
          <a:stretch>
            <a:fillRect/>
          </a:stretch>
        </p:blipFill>
        <p:spPr>
          <a:xfrm>
            <a:off x="249001" y="1808820"/>
            <a:ext cx="9096611" cy="4673634"/>
          </a:xfrm>
          <a:prstGeom prst="rect">
            <a:avLst/>
          </a:prstGeom>
        </p:spPr>
      </p:pic>
      <p:sp>
        <p:nvSpPr>
          <p:cNvPr id="7" name="모서리가 둥근 직사각형 6"/>
          <p:cNvSpPr/>
          <p:nvPr/>
        </p:nvSpPr>
        <p:spPr>
          <a:xfrm>
            <a:off x="232022" y="980728"/>
            <a:ext cx="454095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 (applicable only to multi-node)</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255550229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NameNode HA</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Ambari &gt; HDFS screen check Actvie Namenode, Statndby Namenode, ZFKC, JournalNode service status</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227270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a:t>
            </a:r>
            <a:endParaRPr lang="ko-KR" altLang="en-US" sz="1600" b="1" dirty="0">
              <a:solidFill>
                <a:schemeClr val="bg1"/>
              </a:solidFill>
              <a:latin typeface="Arial" pitchFamily="34" charset="0"/>
              <a:cs typeface="Arial" pitchFamily="34" charset="0"/>
            </a:endParaRPr>
          </a:p>
        </p:txBody>
      </p:sp>
      <p:pic>
        <p:nvPicPr>
          <p:cNvPr id="4" name="그림 3"/>
          <p:cNvPicPr>
            <a:picLocks noChangeAspect="1"/>
          </p:cNvPicPr>
          <p:nvPr/>
        </p:nvPicPr>
        <p:blipFill>
          <a:blip r:embed="rId3"/>
          <a:stretch>
            <a:fillRect/>
          </a:stretch>
        </p:blipFill>
        <p:spPr>
          <a:xfrm>
            <a:off x="380492" y="1772816"/>
            <a:ext cx="8965120" cy="4716524"/>
          </a:xfrm>
          <a:prstGeom prst="rect">
            <a:avLst/>
          </a:prstGeom>
        </p:spPr>
      </p:pic>
      <p:sp>
        <p:nvSpPr>
          <p:cNvPr id="7" name="모서리가 둥근 직사각형 6"/>
          <p:cNvSpPr/>
          <p:nvPr/>
        </p:nvSpPr>
        <p:spPr>
          <a:xfrm>
            <a:off x="232022" y="980728"/>
            <a:ext cx="454095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NameNode HA configuration (applicable only to multi-node)</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42420036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idx="1"/>
          </p:nvPr>
        </p:nvSpPr>
        <p:spPr/>
        <p:txBody>
          <a:bodyPr/>
          <a:lstStyle/>
          <a:p>
            <a:r>
              <a:rPr lang="en-US" altLang="ko-KR" smtClean="0"/>
              <a:t>Check hostname and modify hosts file (set FQDN)</a:t>
            </a:r>
            <a:endParaRPr lang="en-US" altLang="ko-KR" dirty="0"/>
          </a:p>
        </p:txBody>
      </p:sp>
      <p:sp>
        <p:nvSpPr>
          <p:cNvPr id="3" name="제목 2"/>
          <p:cNvSpPr>
            <a:spLocks noGrp="1"/>
          </p:cNvSpPr>
          <p:nvPr>
            <p:ph type="title"/>
          </p:nvPr>
        </p:nvSpPr>
        <p:spPr/>
        <p:txBody>
          <a:bodyPr/>
          <a:lstStyle/>
          <a:p>
            <a:r>
              <a:rPr lang="en-US" altLang="ko-KR" smtClean="0"/>
              <a:t>Ⅰ. prework</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676581" y="1700808"/>
            <a:ext cx="8488887" cy="190821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dirty="0" smtClean="0">
                <a:solidFill>
                  <a:srgbClr val="0070C0"/>
                </a:solidFill>
                <a:cs typeface="Arial" pitchFamily="34" charset="0"/>
              </a:rPr>
              <a:t># Check if hostname is FQDN type</a:t>
            </a:r>
            <a:endParaRPr lang="en-US" altLang="ko-KR" sz="1400" b="1" dirty="0">
              <a:solidFill>
                <a:srgbClr val="0070C0"/>
              </a:solidFill>
              <a:cs typeface="Arial" pitchFamily="34" charset="0"/>
            </a:endParaRPr>
          </a:p>
          <a:p>
            <a:pPr>
              <a:lnSpc>
                <a:spcPct val="130000"/>
              </a:lnSpc>
            </a:pPr>
            <a:r>
              <a:rPr lang="en-US" altLang="ko-KR" sz="1400" b="1" dirty="0" smtClean="0">
                <a:solidFill>
                  <a:schemeClr val="tx1"/>
                </a:solidFill>
                <a:cs typeface="Arial" pitchFamily="34" charset="0"/>
              </a:rPr>
              <a:t>[root@h.102s.samsung.com ~]hostname</a:t>
            </a:r>
            <a:endParaRPr lang="en-US" altLang="ko-KR" sz="1400" b="1" dirty="0">
              <a:solidFill>
                <a:schemeClr val="tx1"/>
              </a:solidFill>
              <a:cs typeface="Arial" pitchFamily="34" charset="0"/>
            </a:endParaRPr>
          </a:p>
          <a:p>
            <a:pPr>
              <a:lnSpc>
                <a:spcPct val="130000"/>
              </a:lnSpc>
            </a:pPr>
            <a:r>
              <a:rPr lang="en-US" altLang="ko-KR" sz="1400" b="1" dirty="0" smtClean="0">
                <a:solidFill>
                  <a:schemeClr val="tx1"/>
                </a:solidFill>
                <a:cs typeface="Arial" pitchFamily="34" charset="0"/>
              </a:rPr>
              <a:t>h.102s.samsung.com</a:t>
            </a:r>
            <a:endParaRPr lang="en-US" altLang="ko-KR" sz="1200" dirty="0" smtClean="0">
              <a:solidFill>
                <a:schemeClr val="tx1"/>
              </a:solidFill>
              <a:latin typeface="+mj-lt"/>
              <a:cs typeface="Arial" pitchFamily="34" charset="0"/>
            </a:endParaRPr>
          </a:p>
          <a:p>
            <a:pPr>
              <a:lnSpc>
                <a:spcPct val="130000"/>
              </a:lnSpc>
            </a:pPr>
            <a:r>
              <a:rPr lang="en-US" altLang="ko-KR" sz="1400" b="1" dirty="0" smtClean="0">
                <a:solidFill>
                  <a:schemeClr val="accent3">
                    <a:lumMod val="75000"/>
                  </a:schemeClr>
                </a:solidFill>
                <a:latin typeface="+mj-lt"/>
                <a:cs typeface="Arial" pitchFamily="34" charset="0"/>
              </a:rPr>
              <a:t># If it is not FQDN type, request change to TA and center representative</a:t>
            </a:r>
          </a:p>
          <a:p>
            <a:pPr>
              <a:lnSpc>
                <a:spcPct val="130000"/>
              </a:lnSpc>
            </a:pPr>
            <a:r>
              <a:rPr lang="en-US" altLang="ko-KR" sz="1400" b="1" dirty="0" smtClean="0">
                <a:solidFill>
                  <a:schemeClr val="accent3">
                    <a:lumMod val="75000"/>
                  </a:schemeClr>
                </a:solidFill>
                <a:latin typeface="+mj-lt"/>
                <a:cs typeface="Arial" pitchFamily="34" charset="0"/>
              </a:rPr>
              <a:t># Request to change from Square stage / operation (the development environment is just built as an instance name)</a:t>
            </a:r>
          </a:p>
          <a:p>
            <a:pPr>
              <a:lnSpc>
                <a:spcPct val="130000"/>
              </a:lnSpc>
            </a:pPr>
            <a:r>
              <a:rPr lang="en-US" altLang="ko-KR" sz="1000" b="1" dirty="0" smtClean="0">
                <a:solidFill>
                  <a:schemeClr val="tx1"/>
                </a:solidFill>
                <a:latin typeface="+mj-lt"/>
                <a:cs typeface="Arial" pitchFamily="34" charset="0"/>
              </a:rPr>
              <a:t>[epsvc@sp_sq_dev_an2_me_hdp_01 ~]hostname</a:t>
            </a:r>
            <a:endParaRPr lang="en-US" altLang="ko-KR" sz="1000" b="1" dirty="0">
              <a:solidFill>
                <a:schemeClr val="tx1"/>
              </a:solidFill>
              <a:latin typeface="+mj-lt"/>
              <a:cs typeface="Arial" pitchFamily="34" charset="0"/>
            </a:endParaRPr>
          </a:p>
          <a:p>
            <a:pPr>
              <a:lnSpc>
                <a:spcPct val="130000"/>
              </a:lnSpc>
            </a:pPr>
            <a:r>
              <a:rPr lang="en-US" altLang="ko-KR" sz="1000" b="1" dirty="0" smtClean="0">
                <a:solidFill>
                  <a:schemeClr val="tx1"/>
                </a:solidFill>
                <a:latin typeface="+mj-lt"/>
                <a:cs typeface="Arial" pitchFamily="34" charset="0"/>
              </a:rPr>
              <a:t>ip-10-4-61-31.ap-northeast-2.compute.internal</a:t>
            </a:r>
          </a:p>
          <a:p>
            <a:pPr>
              <a:lnSpc>
                <a:spcPct val="130000"/>
              </a:lnSpc>
            </a:pPr>
            <a:endParaRPr lang="en-US" altLang="ko-KR" sz="1400" b="1" dirty="0" smtClean="0">
              <a:solidFill>
                <a:schemeClr val="accent3">
                  <a:lumMod val="75000"/>
                </a:schemeClr>
              </a:solidFill>
              <a:latin typeface="+mj-lt"/>
              <a:cs typeface="Arial" pitchFamily="34" charset="0"/>
            </a:endParaRPr>
          </a:p>
          <a:p>
            <a:pPr>
              <a:lnSpc>
                <a:spcPct val="130000"/>
              </a:lnSpc>
            </a:pPr>
            <a:r>
              <a:rPr lang="en-US" altLang="ko-KR" sz="1600" b="1" dirty="0"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676581" y="1340768"/>
            <a:ext cx="167418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Check hostname</a:t>
            </a:r>
            <a:endParaRPr lang="ko-KR" altLang="en-US" sz="1600" b="1" dirty="0">
              <a:solidFill>
                <a:schemeClr val="bg1"/>
              </a:solidFill>
              <a:latin typeface="Arial" pitchFamily="34" charset="0"/>
              <a:cs typeface="Arial" pitchFamily="34" charset="0"/>
            </a:endParaRPr>
          </a:p>
        </p:txBody>
      </p:sp>
      <p:grpSp>
        <p:nvGrpSpPr>
          <p:cNvPr id="11" name="그룹 10"/>
          <p:cNvGrpSpPr/>
          <p:nvPr/>
        </p:nvGrpSpPr>
        <p:grpSpPr>
          <a:xfrm>
            <a:off x="676581" y="3609020"/>
            <a:ext cx="8550950" cy="3060340"/>
            <a:chOff x="686526" y="1664804"/>
            <a:chExt cx="8550950" cy="2016224"/>
          </a:xfrm>
        </p:grpSpPr>
        <p:sp>
          <p:nvSpPr>
            <p:cNvPr id="13" name="모서리가 둥근 직사각형 12"/>
            <p:cNvSpPr/>
            <p:nvPr/>
          </p:nvSpPr>
          <p:spPr>
            <a:xfrm>
              <a:off x="686526" y="2024844"/>
              <a:ext cx="8550950" cy="1656184"/>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Check if the # / etc / hosts file contains the node information to be configured in the HDP cluster (including itself).</a:t>
              </a:r>
              <a:endParaRPr lang="en-US" altLang="ko-KR" sz="1400" b="1" dirty="0" smtClean="0">
                <a:solidFill>
                  <a:srgbClr val="0070C0"/>
                </a:solidFill>
                <a:cs typeface="Arial" pitchFamily="34" charset="0"/>
              </a:endParaRPr>
            </a:p>
            <a:p>
              <a:pPr>
                <a:lnSpc>
                  <a:spcPct val="130000"/>
                </a:lnSpc>
              </a:pPr>
              <a:r>
                <a:rPr lang="en-US" altLang="ko-KR" sz="1200" b="1" smtClean="0">
                  <a:solidFill>
                    <a:schemeClr val="tx1"/>
                  </a:solidFill>
                  <a:cs typeface="Arial" pitchFamily="34" charset="0"/>
                </a:rPr>
                <a:t>[epsvc@sp_sq_dev_an2_me_hdp_01 /etc/yum.repos.d]more /etc/hosts</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127.0.0.1   localhost localhost.localdomain localhost4 localhost4.localdomain4</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::1         localhost localhost.localdomain localhost6 localhost6.localdomain6</a:t>
              </a:r>
              <a:endParaRPr lang="en-US" altLang="ko-KR" sz="1200" b="1" dirty="0">
                <a:solidFill>
                  <a:schemeClr val="tx1"/>
                </a:solidFill>
                <a:cs typeface="Arial" pitchFamily="34" charset="0"/>
              </a:endParaRPr>
            </a:p>
            <a:p>
              <a:pPr>
                <a:lnSpc>
                  <a:spcPct val="130000"/>
                </a:lnSpc>
              </a:pP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10.4.61.31 ip-10-4-61-31.ap-northeast-2.compute.internal</a:t>
              </a:r>
              <a:endParaRPr lang="en-US" altLang="ko-KR" sz="1200" b="1" dirty="0" smtClean="0">
                <a:solidFill>
                  <a:schemeClr val="tx1"/>
                </a:solidFill>
                <a:cs typeface="Arial" pitchFamily="34" charset="0"/>
              </a:endParaRPr>
            </a:p>
            <a:p>
              <a:pPr>
                <a:lnSpc>
                  <a:spcPct val="130000"/>
                </a:lnSpc>
              </a:pPr>
              <a:endParaRPr lang="en-US" altLang="ko-KR" sz="1200" b="1" dirty="0">
                <a:solidFill>
                  <a:schemeClr val="tx1"/>
                </a:solidFill>
                <a:latin typeface="+mj-lt"/>
                <a:cs typeface="Arial" pitchFamily="34" charset="0"/>
              </a:endParaRPr>
            </a:p>
            <a:p>
              <a:pPr>
                <a:lnSpc>
                  <a:spcPct val="130000"/>
                </a:lnSpc>
              </a:pPr>
              <a:r>
                <a:rPr lang="en-US" altLang="ko-KR" sz="1400" b="1" smtClean="0">
                  <a:solidFill>
                    <a:srgbClr val="014DA2"/>
                  </a:solidFill>
                  <a:latin typeface="+mj-lt"/>
                  <a:cs typeface="Arial" pitchFamily="34" charset="0"/>
                </a:rPr>
                <a:t># If not, register with root account</a:t>
              </a:r>
              <a:endParaRPr lang="en-US" altLang="ko-KR" sz="1400" b="1" dirty="0">
                <a:solidFill>
                  <a:srgbClr val="014DA2"/>
                </a:solidFill>
                <a:latin typeface="+mj-lt"/>
                <a:cs typeface="Arial" pitchFamily="34" charset="0"/>
              </a:endParaRPr>
            </a:p>
          </p:txBody>
        </p:sp>
        <p:sp>
          <p:nvSpPr>
            <p:cNvPr id="14" name="모서리가 둥근 직사각형 13"/>
            <p:cNvSpPr/>
            <p:nvPr/>
          </p:nvSpPr>
          <p:spPr>
            <a:xfrm>
              <a:off x="686526" y="1664804"/>
              <a:ext cx="2358262"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r>
                <a:rPr lang="en-US" altLang="ko-KR" sz="1600" b="1" smtClean="0">
                  <a:solidFill>
                    <a:schemeClr val="bg1"/>
                  </a:solidFill>
                  <a:latin typeface="Arial" pitchFamily="34" charset="0"/>
                  <a:cs typeface="Arial" pitchFamily="34" charset="0"/>
                </a:rPr>
                <a:t>Modified hosts file</a:t>
              </a:r>
              <a:endParaRPr lang="ko-KR" altLang="en-US" sz="1600" b="1" dirty="0">
                <a:solidFill>
                  <a:schemeClr val="bg1"/>
                </a:solidFill>
                <a:latin typeface="Arial" pitchFamily="34" charset="0"/>
                <a:cs typeface="Arial" pitchFamily="34" charset="0"/>
              </a:endParaRPr>
            </a:p>
          </p:txBody>
        </p:sp>
      </p:grpSp>
    </p:spTree>
    <p:extLst>
      <p:ext uri="{BB962C8B-B14F-4D97-AF65-F5344CB8AC3E}">
        <p14:creationId xmlns:p14="http://schemas.microsoft.com/office/powerpoint/2010/main" val="261869656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fontScale="90000"/>
          </a:bodyPr>
          <a:lstStyle/>
          <a:p>
            <a:r>
              <a:rPr lang="en-US" altLang="ko-KR" smtClean="0"/>
              <a:t>Ⅴ. Work after installation – Escore Coprocessor and HGS distribution</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9CE1"/>
                </a:solidFill>
                <a:latin typeface="+mj-lt"/>
                <a:cs typeface="Arial" pitchFamily="34" charset="0"/>
              </a:rPr>
              <a:t>1. Distributing coprocessor and lib, hbase.reposo</a:t>
            </a:r>
            <a:endParaRPr lang="ko-KR" altLang="en-US" sz="1400" b="1" dirty="0">
              <a:solidFill>
                <a:srgbClr val="009CE1"/>
              </a:solidFill>
              <a:latin typeface="+mj-lt"/>
              <a:cs typeface="Arial" pitchFamily="34" charset="0"/>
            </a:endParaRPr>
          </a:p>
          <a:p>
            <a:pPr>
              <a:lnSpc>
                <a:spcPct val="130000"/>
              </a:lnSpc>
            </a:pPr>
            <a:r>
              <a:rPr lang="en-US" altLang="ko-KR" sz="1200" b="1" smtClean="0">
                <a:solidFill>
                  <a:schemeClr val="tx1"/>
                </a:solidFill>
                <a:latin typeface="+mj-lt"/>
                <a:cs typeface="Arial" pitchFamily="34" charset="0"/>
              </a:rPr>
              <a:t>- Access to all nodes (root)</a:t>
            </a:r>
            <a:endParaRPr lang="en-US" altLang="ko-KR" sz="1200" b="1" dirty="0">
              <a:solidFill>
                <a:schemeClr val="tx1"/>
              </a:solidFill>
              <a:latin typeface="+mj-lt"/>
              <a:cs typeface="Arial" pitchFamily="34" charset="0"/>
            </a:endParaRPr>
          </a:p>
          <a:p>
            <a:pPr>
              <a:lnSpc>
                <a:spcPct val="130000"/>
              </a:lnSpc>
            </a:pPr>
            <a:r>
              <a:rPr lang="en-US" altLang="ko-KR" sz="1200" b="1" smtClean="0">
                <a:solidFill>
                  <a:schemeClr val="tx1"/>
                </a:solidFill>
                <a:latin typeface="+mj-lt"/>
                <a:cs typeface="Arial" pitchFamily="34" charset="0"/>
              </a:rPr>
              <a:t>- Jumphost server 52.78.166.23 / data1 / epsvc / mail / new _ 101c / file / hbase Copy jar files below / usr / hdp / 3.1.0.0-78 / hbase / lib</a:t>
            </a:r>
            <a:endParaRPr lang="ko-KR" altLang="en-US" sz="1200" b="1" dirty="0">
              <a:solidFill>
                <a:schemeClr val="tx1"/>
              </a:solidFill>
              <a:latin typeface="+mj-lt"/>
              <a:cs typeface="Arial" pitchFamily="34" charset="0"/>
            </a:endParaRPr>
          </a:p>
          <a:p>
            <a:pPr marL="171450" indent="-171450">
              <a:lnSpc>
                <a:spcPct val="130000"/>
              </a:lnSpc>
              <a:buFontTx/>
              <a:buChar char="-"/>
            </a:pPr>
            <a:r>
              <a:rPr lang="de-DE" altLang="ko-KR" sz="1200" b="1" smtClean="0">
                <a:solidFill>
                  <a:schemeClr val="tx1"/>
                </a:solidFill>
                <a:latin typeface="+mj-lt"/>
                <a:cs typeface="Arial" pitchFamily="34" charset="0"/>
              </a:rPr>
              <a:t>Copy / usr / hdp / 3.1.0.0-78 / hbase / bin</a:t>
            </a:r>
            <a:endParaRPr lang="en-US" altLang="ko-KR" sz="1200" b="1" dirty="0" smtClean="0">
              <a:solidFill>
                <a:schemeClr val="tx1"/>
              </a:solidFill>
              <a:latin typeface="+mj-lt"/>
              <a:cs typeface="Arial" pitchFamily="34" charset="0"/>
            </a:endParaRPr>
          </a:p>
          <a:p>
            <a:pPr>
              <a:lnSpc>
                <a:spcPct val="130000"/>
              </a:lnSpc>
            </a:pPr>
            <a:endParaRPr lang="en-US" altLang="ko-KR" sz="1200" b="1" dirty="0">
              <a:solidFill>
                <a:schemeClr val="tx1"/>
              </a:solidFill>
              <a:latin typeface="+mj-lt"/>
              <a:cs typeface="Arial" pitchFamily="34" charset="0"/>
            </a:endParaRPr>
          </a:p>
          <a:p>
            <a:pPr>
              <a:lnSpc>
                <a:spcPct val="130000"/>
              </a:lnSpc>
            </a:pPr>
            <a:r>
              <a:rPr lang="en-US" altLang="ko-KR" sz="1400" b="1" smtClean="0">
                <a:solidFill>
                  <a:srgbClr val="009CE1"/>
                </a:solidFill>
                <a:latin typeface="+mj-lt"/>
                <a:cs typeface="Arial" pitchFamily="34" charset="0"/>
              </a:rPr>
              <a:t>2. Create HGS Activation Script</a:t>
            </a:r>
            <a:endParaRPr lang="en-US" altLang="ko-KR" sz="1400" b="1" dirty="0" smtClean="0">
              <a:solidFill>
                <a:srgbClr val="009CE1"/>
              </a:solidFill>
              <a:latin typeface="+mj-lt"/>
              <a:cs typeface="Arial" pitchFamily="34" charset="0"/>
            </a:endParaRPr>
          </a:p>
          <a:p>
            <a:pPr>
              <a:lnSpc>
                <a:spcPct val="130000"/>
              </a:lnSpc>
            </a:pPr>
            <a:r>
              <a:rPr lang="en-US" altLang="ko-KR" sz="1200" b="1" smtClean="0">
                <a:solidFill>
                  <a:schemeClr val="tx1"/>
                </a:solidFill>
                <a:latin typeface="+mj-lt"/>
                <a:cs typeface="Arial" pitchFamily="34" charset="0"/>
              </a:rPr>
              <a:t>- Access the node to float HGS (hbase account)</a:t>
            </a:r>
            <a:endParaRPr lang="en-US" altLang="ko-KR" sz="1200" b="1" dirty="0" smtClean="0">
              <a:solidFill>
                <a:schemeClr val="tx1"/>
              </a:solidFill>
              <a:latin typeface="+mj-lt"/>
              <a:cs typeface="Arial" pitchFamily="34" charset="0"/>
            </a:endParaRPr>
          </a:p>
          <a:p>
            <a:pPr>
              <a:lnSpc>
                <a:spcPct val="130000"/>
              </a:lnSpc>
            </a:pPr>
            <a:r>
              <a:rPr lang="en-US" altLang="ko-KR" sz="1200" b="1" smtClean="0">
                <a:solidFill>
                  <a:schemeClr val="tx1"/>
                </a:solidFill>
                <a:latin typeface="+mj-lt"/>
                <a:cs typeface="Arial" pitchFamily="34" charset="0"/>
              </a:rPr>
              <a:t>- mkdir /home/hbase/thrift</a:t>
            </a:r>
            <a:endParaRPr lang="en-US" altLang="ko-KR" sz="1200" b="1" dirty="0">
              <a:solidFill>
                <a:schemeClr val="tx1"/>
              </a:solidFill>
              <a:latin typeface="+mj-lt"/>
              <a:cs typeface="Arial" pitchFamily="34" charset="0"/>
            </a:endParaRPr>
          </a:p>
          <a:p>
            <a:pPr>
              <a:lnSpc>
                <a:spcPct val="130000"/>
              </a:lnSpc>
            </a:pPr>
            <a:r>
              <a:rPr lang="en-US" altLang="ko-KR" sz="1200" b="1" smtClean="0">
                <a:solidFill>
                  <a:schemeClr val="tx1"/>
                </a:solidFill>
                <a:latin typeface="+mj-lt"/>
                <a:cs typeface="Arial" pitchFamily="34" charset="0"/>
              </a:rPr>
              <a:t>- echo “/usr/hdp/3.1.0.0-78/hbase/bin/hbase-daemon.sh start scorethrift –p 9090 –to 0 –sc 1000 –nw 1000 –xw 5000 –sp 1 –xc 2000” &gt; /home/hbase/thrift/start_thrift.sh</a:t>
            </a:r>
            <a:endParaRPr lang="en-US" altLang="ko-KR" sz="1200" b="1" dirty="0">
              <a:solidFill>
                <a:schemeClr val="tx1"/>
              </a:solidFill>
              <a:latin typeface="+mj-lt"/>
              <a:cs typeface="Arial" pitchFamily="34" charset="0"/>
            </a:endParaRPr>
          </a:p>
          <a:p>
            <a:pPr>
              <a:lnSpc>
                <a:spcPct val="130000"/>
              </a:lnSpc>
            </a:pPr>
            <a:r>
              <a:rPr lang="en-US" altLang="ko-KR" sz="1200" b="1" smtClean="0">
                <a:solidFill>
                  <a:schemeClr val="tx1"/>
                </a:solidFill>
                <a:latin typeface="+mj-lt"/>
                <a:cs typeface="Arial" pitchFamily="34" charset="0"/>
              </a:rPr>
              <a:t>- echo “/usr/hdp/3.1.0.0-78/hbase/bin/hbase-daemon.sh stop scorethrift” &gt; /home/hbase/thrift/stop_thrift.sh</a:t>
            </a:r>
            <a:endParaRPr lang="en-US" altLang="ko-KR" sz="1200" b="1" dirty="0">
              <a:solidFill>
                <a:schemeClr val="tx1"/>
              </a:solidFill>
              <a:latin typeface="+mj-lt"/>
              <a:cs typeface="Arial" pitchFamily="34" charset="0"/>
            </a:endParaRPr>
          </a:p>
          <a:p>
            <a:pPr>
              <a:lnSpc>
                <a:spcPct val="130000"/>
              </a:lnSpc>
            </a:pPr>
            <a:r>
              <a:rPr lang="en-US" altLang="ko-KR" sz="1200" b="1" smtClean="0">
                <a:solidFill>
                  <a:schemeClr val="tx1"/>
                </a:solidFill>
                <a:latin typeface="+mj-lt"/>
                <a:cs typeface="Arial" pitchFamily="34" charset="0"/>
              </a:rPr>
              <a:t>- chmod 744 /home/hbase/thrift/*.sh</a:t>
            </a:r>
            <a:endParaRPr lang="en-US" altLang="ko-KR" sz="1200" b="1" dirty="0" smtClean="0">
              <a:solidFill>
                <a:schemeClr val="tx1"/>
              </a:solidFill>
              <a:latin typeface="+mj-lt"/>
              <a:cs typeface="Arial" pitchFamily="34" charset="0"/>
            </a:endParaRPr>
          </a:p>
          <a:p>
            <a:pPr>
              <a:lnSpc>
                <a:spcPct val="130000"/>
              </a:lnSpc>
            </a:pPr>
            <a:endParaRPr lang="en-US" altLang="ko-KR" sz="1200" b="1" dirty="0">
              <a:solidFill>
                <a:schemeClr val="tx1"/>
              </a:solidFill>
              <a:latin typeface="+mj-lt"/>
              <a:cs typeface="Arial" pitchFamily="34" charset="0"/>
            </a:endParaRPr>
          </a:p>
          <a:p>
            <a:pPr>
              <a:lnSpc>
                <a:spcPct val="130000"/>
              </a:lnSpc>
            </a:pPr>
            <a:r>
              <a:rPr lang="en-US" altLang="ko-KR" sz="1200" b="1" smtClean="0">
                <a:solidFill>
                  <a:schemeClr val="tx1"/>
                </a:solidFill>
                <a:latin typeface="+mj-lt"/>
                <a:cs typeface="Arial" pitchFamily="34" charset="0"/>
              </a:rPr>
              <a:t>- / log / hbase (created with root if not)</a:t>
            </a:r>
            <a:endParaRPr lang="en-US" altLang="ko-KR" sz="1200" b="1" dirty="0">
              <a:solidFill>
                <a:schemeClr val="tx1"/>
              </a:solidFill>
              <a:cs typeface="Arial" pitchFamily="34" charset="0"/>
            </a:endParaRPr>
          </a:p>
          <a:p>
            <a:pPr>
              <a:lnSpc>
                <a:spcPct val="130000"/>
              </a:lnSpc>
            </a:pPr>
            <a:endParaRPr lang="en-US" altLang="ko-KR" sz="1200" b="1" dirty="0">
              <a:solidFill>
                <a:schemeClr val="tx1"/>
              </a:solidFill>
              <a:latin typeface="+mj-lt"/>
              <a:cs typeface="Arial" pitchFamily="34" charset="0"/>
            </a:endParaRPr>
          </a:p>
        </p:txBody>
      </p:sp>
      <p:sp>
        <p:nvSpPr>
          <p:cNvPr id="9" name="모서리가 둥근 직사각형 8"/>
          <p:cNvSpPr/>
          <p:nvPr/>
        </p:nvSpPr>
        <p:spPr>
          <a:xfrm>
            <a:off x="232022" y="980728"/>
            <a:ext cx="3640858"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smtClean="0"/>
              <a:t>Distribution of Escore Coprocessor and HGS</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160049964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HBase Config</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marL="342900" indent="-342900">
              <a:lnSpc>
                <a:spcPct val="130000"/>
              </a:lnSpc>
              <a:buAutoNum type="arabicPeriod"/>
            </a:pPr>
            <a:r>
              <a:rPr lang="en-US" altLang="ko-KR" sz="1400" b="1" smtClean="0">
                <a:solidFill>
                  <a:srgbClr val="009CE1"/>
                </a:solidFill>
                <a:latin typeface="+mj-lt"/>
                <a:cs typeface="Arial" pitchFamily="34" charset="0"/>
              </a:rPr>
              <a:t>Ambari &gt; Hbase &gt; Configs &gt; Settings</a:t>
            </a:r>
            <a:endParaRPr lang="en-US" altLang="ko-KR" sz="1400" b="1" dirty="0" smtClean="0">
              <a:solidFill>
                <a:srgbClr val="009CE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&lt;Server&gt;</a:t>
            </a:r>
            <a:endParaRPr lang="en-US" altLang="ko-KR"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HBase master maximum memory: 1 / 2 level</a:t>
            </a:r>
            <a:endParaRPr lang="ko-KR" altLang="en-US"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HBase RegionServer Maximum Memory: 2 / 3 level</a:t>
            </a:r>
            <a:endParaRPr lang="ko-KR" altLang="en-US"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&lt;Client&gt;</a:t>
            </a:r>
            <a:endParaRPr lang="en-US" altLang="ko-KR"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Maximum Record Size : 4mb</a:t>
            </a:r>
            <a:endParaRPr lang="en-US" altLang="ko-KR"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&lt;Disk&gt;</a:t>
            </a:r>
            <a:endParaRPr lang="en-US" altLang="ko-KR"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Major Compaction Interval : 0</a:t>
            </a:r>
            <a:endParaRPr lang="en-US" altLang="ko-KR"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&lt;Timeouts&gt;</a:t>
            </a:r>
            <a:endParaRPr lang="en-US" altLang="ko-KR" sz="1000" b="1" dirty="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zookeeper session timeout : 1</a:t>
            </a:r>
            <a:r>
              <a:rPr lang="ko-KR" altLang="en-US" sz="1000" b="1" smtClean="0">
                <a:solidFill>
                  <a:schemeClr val="tx1"/>
                </a:solidFill>
                <a:latin typeface="+mj-lt"/>
                <a:cs typeface="Arial" pitchFamily="34" charset="0"/>
              </a:rPr>
              <a:t>분</a:t>
            </a:r>
            <a:endParaRPr lang="en-US" altLang="ko-KR" sz="1000" b="1" dirty="0" smtClean="0">
              <a:solidFill>
                <a:schemeClr val="tx1"/>
              </a:solidFill>
              <a:latin typeface="+mj-lt"/>
              <a:cs typeface="Arial" pitchFamily="34" charset="0"/>
            </a:endParaRPr>
          </a:p>
        </p:txBody>
      </p:sp>
      <p:sp>
        <p:nvSpPr>
          <p:cNvPr id="9" name="모서리가 둥근 직사각형 8"/>
          <p:cNvSpPr/>
          <p:nvPr/>
        </p:nvSpPr>
        <p:spPr>
          <a:xfrm>
            <a:off x="232022" y="980728"/>
            <a:ext cx="5117022"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smtClean="0"/>
              <a:t>Setting HBase Config (including Escore Custom Config)</a:t>
            </a:r>
            <a:endParaRPr lang="ko-KR" altLang="en-US" sz="1600" b="1" dirty="0">
              <a:solidFill>
                <a:schemeClr val="bg1"/>
              </a:solidFill>
              <a:latin typeface="Arial" pitchFamily="34" charset="0"/>
              <a:cs typeface="Arial" pitchFamily="34" charset="0"/>
            </a:endParaRPr>
          </a:p>
        </p:txBody>
      </p:sp>
      <p:pic>
        <p:nvPicPr>
          <p:cNvPr id="2" name="그림 1"/>
          <p:cNvPicPr>
            <a:picLocks noChangeAspect="1"/>
          </p:cNvPicPr>
          <p:nvPr/>
        </p:nvPicPr>
        <p:blipFill>
          <a:blip r:embed="rId3"/>
          <a:stretch>
            <a:fillRect/>
          </a:stretch>
        </p:blipFill>
        <p:spPr>
          <a:xfrm>
            <a:off x="2432720" y="2428502"/>
            <a:ext cx="7020780" cy="4060837"/>
          </a:xfrm>
          <a:prstGeom prst="rect">
            <a:avLst/>
          </a:prstGeom>
          <a:ln>
            <a:solidFill>
              <a:schemeClr val="tx1"/>
            </a:solidFill>
          </a:ln>
          <a:effectLst>
            <a:softEdge rad="12700"/>
          </a:effectLst>
        </p:spPr>
      </p:pic>
    </p:spTree>
    <p:extLst>
      <p:ext uri="{BB962C8B-B14F-4D97-AF65-F5344CB8AC3E}">
        <p14:creationId xmlns:p14="http://schemas.microsoft.com/office/powerpoint/2010/main" val="329525917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HBase Config</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marL="342900" indent="-342900">
              <a:lnSpc>
                <a:spcPct val="130000"/>
              </a:lnSpc>
              <a:buAutoNum type="arabicPeriod"/>
            </a:pPr>
            <a:r>
              <a:rPr lang="en-US" altLang="ko-KR" sz="1600" b="1" smtClean="0">
                <a:solidFill>
                  <a:srgbClr val="009CE1"/>
                </a:solidFill>
                <a:cs typeface="Arial" pitchFamily="34" charset="0"/>
              </a:rPr>
              <a:t>Ambari &gt; Hbase &gt; Configs &gt; Advanced</a:t>
            </a:r>
            <a:endParaRPr lang="en-US" altLang="ko-KR" sz="1600" b="1" dirty="0" smtClean="0">
              <a:solidFill>
                <a:srgbClr val="009CE1"/>
              </a:solidFill>
              <a:cs typeface="Arial" pitchFamily="34" charset="0"/>
            </a:endParaRPr>
          </a:p>
          <a:p>
            <a:pPr>
              <a:lnSpc>
                <a:spcPct val="130000"/>
              </a:lnSpc>
            </a:pPr>
            <a:r>
              <a:rPr lang="en-US" altLang="ko-KR" sz="1000" b="1" smtClean="0">
                <a:solidFill>
                  <a:schemeClr val="tx1"/>
                </a:solidFill>
                <a:cs typeface="Arial" pitchFamily="34" charset="0"/>
              </a:rPr>
              <a:t>&lt; advanced hbase-env &gt;</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 hbase-env template: Added the following contents</a:t>
            </a:r>
            <a:endParaRPr lang="ko-KR" altLang="en-US"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 2017.06.18 THRIFT GC tuning.. by bw.park</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export HBASE_HGS_GC_OPTS="-Xms4096m -Xmx4096m -XX:NewRatio=2 -XX:SurvivorRatio=4 -XX:-UseAdaptiveSizePolicy -XX:MaxTenuringThreshold=8 -XX:+UseParNewGC -XX:+CMSParallelRemarkEnabled -XX:MetaSpaceSize=64m -XX:CMSInitiatingOccupancyFraction=25 -XX:+UseCMSInitiatingOccupancyOnly"</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export HBASE_THRIFT_OPTS="$HBASE_THRIFT_OPTS $HBASE_JMX_OPTS -Dcom.sun.management.jmxremote.port=10103  -Dcom.sun.management.jmxremote.authenticate=false $HBASE_HGS_GC_OPTS  $HBASE_HEAPDUMP_OPTS"</a:t>
            </a:r>
            <a:endParaRPr lang="en-US" altLang="ko-KR" sz="1000" b="1" dirty="0">
              <a:solidFill>
                <a:schemeClr val="tx1"/>
              </a:solidFill>
              <a:cs typeface="Arial" pitchFamily="34" charset="0"/>
            </a:endParaRPr>
          </a:p>
          <a:p>
            <a:pPr>
              <a:lnSpc>
                <a:spcPct val="130000"/>
              </a:lnSpc>
            </a:pP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&lt; advanced hbase-log4j &gt;</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 Added the following contents</a:t>
            </a:r>
            <a:endParaRPr lang="ko-KR" altLang="en-US"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 score thrift</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##2015.6.20 change com to net</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log4j.appender.scorethrift=net.samsung.smail.hbase.thrift.util.DailyMaxRollingFileAppender</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log4j.appender.scorethrift.File=${hbase.log.dir}/${hbase.log.file}</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log4j.appender.scorethrift.DatePattern='.'yyyyMMddHH</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log4j.appender.scorethrift.MaxBackupIndex=30</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log4j.appender.scorethrift.layout=org.apache.log4j.PatternLayout</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log4j.appender.scorethrift.layout.ConversionPattern=%d{ISO8601} %-5p [%t] %m%n</a:t>
            </a:r>
            <a:endParaRPr lang="en-US" altLang="ko-KR" sz="1000" b="1" dirty="0">
              <a:solidFill>
                <a:schemeClr val="tx1"/>
              </a:solidFill>
              <a:cs typeface="Arial" pitchFamily="34" charset="0"/>
            </a:endParaRPr>
          </a:p>
          <a:p>
            <a:pPr>
              <a:lnSpc>
                <a:spcPct val="130000"/>
              </a:lnSpc>
            </a:pP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 HGS logging information (2015.6.20 add)</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log4j.logger.net.samsung.smail.hbase=INFO</a:t>
            </a:r>
            <a:endParaRPr lang="en-US" altLang="ko-KR" sz="1000" b="1" dirty="0">
              <a:solidFill>
                <a:schemeClr val="tx1"/>
              </a:solidFill>
              <a:cs typeface="Arial" pitchFamily="34" charset="0"/>
            </a:endParaRPr>
          </a:p>
          <a:p>
            <a:pPr>
              <a:lnSpc>
                <a:spcPct val="130000"/>
              </a:lnSpc>
            </a:pP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 DAL COPROCESSOR</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log4j.logger.net.samsung.smail.dal=INFO</a:t>
            </a:r>
            <a:endParaRPr lang="en-US" altLang="ko-KR" sz="1000" b="1" dirty="0">
              <a:solidFill>
                <a:schemeClr val="tx1"/>
              </a:solidFill>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4937002"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smtClean="0"/>
              <a:t>Setting HBase Config (including Escore Custom Config)</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364087138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Set HBase Config</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000" b="1" smtClean="0">
                <a:solidFill>
                  <a:schemeClr val="tx1"/>
                </a:solidFill>
                <a:cs typeface="Arial" pitchFamily="34" charset="0"/>
              </a:rPr>
              <a:t>&lt; advanced hbase-site &gt;</a:t>
            </a:r>
            <a:endParaRPr lang="en-US" altLang="ko-KR" sz="1000" b="1" dirty="0">
              <a:solidFill>
                <a:schemeClr val="tx1"/>
              </a:solidFill>
              <a:cs typeface="Arial" pitchFamily="34" charset="0"/>
            </a:endParaRPr>
          </a:p>
          <a:p>
            <a:pPr>
              <a:lnSpc>
                <a:spcPct val="130000"/>
              </a:lnSpc>
            </a:pP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hbase.coprocessor.master.classes : org.apache.hadoop.hbase.security.access.AccessController,net.samsung.smail.dal.colocation.master.RegionColocationMasterObserver</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hbase.coprocessor.region.classes : org.apache.hadoop.hbase.coprocessor.AggregateImplementation,org.apache.hadoop.hbase.security.access.AccessController,org.apache.hadoop.hbase.coprocessor.example.RowCountEndpoint,org.apache.hadoop.hbase.security.access.SecureBulkLoadEndpoint</a:t>
            </a:r>
            <a:endParaRPr lang="en-US" altLang="ko-KR" sz="1000" b="1" dirty="0">
              <a:solidFill>
                <a:schemeClr val="tx1"/>
              </a:solidFill>
              <a:cs typeface="Arial" pitchFamily="34" charset="0"/>
            </a:endParaRPr>
          </a:p>
          <a:p>
            <a:pPr>
              <a:lnSpc>
                <a:spcPct val="130000"/>
              </a:lnSpc>
            </a:pPr>
            <a:endParaRPr lang="en-US" altLang="ko-KR" sz="1000" b="1" dirty="0">
              <a:solidFill>
                <a:schemeClr val="tx1"/>
              </a:solidFill>
              <a:cs typeface="Arial" pitchFamily="34" charset="0"/>
            </a:endParaRPr>
          </a:p>
          <a:p>
            <a:pPr>
              <a:lnSpc>
                <a:spcPct val="130000"/>
              </a:lnSpc>
            </a:pP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&lt; custom hbase-site &gt;</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Add property click &gt; bulk property add mode selection</a:t>
            </a:r>
            <a:endParaRPr lang="ko-KR" altLang="en-US" sz="1000" b="1" dirty="0">
              <a:solidFill>
                <a:schemeClr val="tx1"/>
              </a:solidFill>
              <a:cs typeface="Arial" pitchFamily="34" charset="0"/>
            </a:endParaRPr>
          </a:p>
          <a:p>
            <a:pPr>
              <a:lnSpc>
                <a:spcPct val="130000"/>
              </a:lnSpc>
            </a:pPr>
            <a:endParaRPr lang="ko-KR" altLang="en-US"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hbase.increasing.policy.initial.size=10737418240</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hbase.ipc.warn.responsetime=1000</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hbase.lease.recovery.timeout=300000</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hbase.master.loadbalance.bytable=TRUE</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hbase.master.loadbalancer.class=net.samsung.smail.dal.colocation.loadbalancer.RegionColocationLoadBalancer</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hbase.region.colocation.tableinfo=[{"primary":"MML_tMail", "splitCascading":false, "secondaries":["MML_iMailIndex", "MML_tFolder", "MME_tCheckRcv", "MME_tFileRef"]}]</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hbase.regionserver.global.memstore.lowerLimit=0.28</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hbase.regionserver.global.memstore.upperLimit=0.3</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hbase.regionserver.region.split.policy=org.apache.hadoop.hbase.regionserver.ConstantSizeRegionSplitPolicy</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hbase.replication=TRUE</a:t>
            </a:r>
            <a:endParaRPr lang="en-US" altLang="ko-KR" sz="1000" b="1" dirty="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hbase.rs.cacheblocksonwrite=TRUE</a:t>
            </a:r>
            <a:endParaRPr lang="en-US" altLang="ko-KR" sz="1000" b="1" dirty="0" smtClean="0">
              <a:solidFill>
                <a:schemeClr val="tx1"/>
              </a:solidFill>
              <a:cs typeface="Arial" pitchFamily="34" charset="0"/>
            </a:endParaRPr>
          </a:p>
          <a:p>
            <a:pPr>
              <a:lnSpc>
                <a:spcPct val="130000"/>
              </a:lnSpc>
            </a:pPr>
            <a:r>
              <a:rPr lang="en-US" altLang="ko-KR" sz="1000" b="1" smtClean="0">
                <a:solidFill>
                  <a:schemeClr val="tx1"/>
                </a:solidFill>
                <a:cs typeface="Arial" pitchFamily="34" charset="0"/>
              </a:rPr>
              <a:t>index.operation.retry.max=3</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4937002"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smtClean="0"/>
              <a:t>Setting HBase Config (including Escore Custom Config)</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124871032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After installation – HBase restart and HGS operation</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164468" y="1232756"/>
            <a:ext cx="9329490" cy="53285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Ambari &gt; Hbase &gt; Actions &gt; Stop , Start</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latin typeface="+mj-lt"/>
                <a:cs typeface="Arial" pitchFamily="34" charset="0"/>
              </a:rPr>
              <a:t># HGS operation</a:t>
            </a:r>
            <a:endParaRPr lang="en-US" altLang="ko-KR" sz="1400" b="1" dirty="0" smtClean="0">
              <a:solidFill>
                <a:srgbClr val="0070C0"/>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/home/hbase/thrift/start_thrift.sh</a:t>
            </a:r>
            <a:endParaRPr lang="en-US" altLang="ko-KR" sz="1600" b="1" dirty="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tail -f /log/hbase/*score*.log</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281276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smtClean="0"/>
              <a:t>HBase restart and HGS operation</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208657986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r>
              <a:rPr lang="en-US" altLang="ko-KR" smtClean="0"/>
              <a:t>Ⅴ. Work after installation – Create Hbase table</a:t>
            </a:r>
            <a:endParaRPr lang="ko-KR" altLang="en-US" dirty="0"/>
          </a:p>
        </p:txBody>
      </p:sp>
      <p:sp>
        <p:nvSpPr>
          <p:cNvPr id="12" name="내용 개체 틀 11"/>
          <p:cNvSpPr>
            <a:spLocks noGrp="1"/>
          </p:cNvSpPr>
          <p:nvPr>
            <p:ph sz="quarter" idx="13"/>
          </p:nvPr>
        </p:nvSpPr>
        <p:spPr/>
        <p:txBody>
          <a:bodyPr/>
          <a:lstStyle/>
          <a:p>
            <a:endParaRPr lang="ko-KR" altLang="en-US" dirty="0"/>
          </a:p>
        </p:txBody>
      </p:sp>
      <p:grpSp>
        <p:nvGrpSpPr>
          <p:cNvPr id="7" name="그룹 6"/>
          <p:cNvGrpSpPr/>
          <p:nvPr/>
        </p:nvGrpSpPr>
        <p:grpSpPr>
          <a:xfrm>
            <a:off x="212026" y="908720"/>
            <a:ext cx="9421494" cy="5616624"/>
            <a:chOff x="686526" y="1664804"/>
            <a:chExt cx="8550950" cy="3924436"/>
          </a:xfrm>
        </p:grpSpPr>
        <p:sp>
          <p:nvSpPr>
            <p:cNvPr id="8" name="모서리가 둥근 직사각형 7"/>
            <p:cNvSpPr/>
            <p:nvPr/>
          </p:nvSpPr>
          <p:spPr>
            <a:xfrm>
              <a:off x="686526" y="2024844"/>
              <a:ext cx="8550950" cy="356439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Utilizing the creation script provided by # S-Core</a:t>
              </a:r>
              <a:endParaRPr lang="en-US" altLang="ko-KR" sz="1400" b="1" dirty="0" smtClean="0">
                <a:solidFill>
                  <a:srgbClr val="0070C0"/>
                </a:solidFill>
                <a:cs typeface="Arial" pitchFamily="34" charset="0"/>
              </a:endParaRPr>
            </a:p>
            <a:p>
              <a:pPr>
                <a:lnSpc>
                  <a:spcPct val="130000"/>
                </a:lnSpc>
              </a:pP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 Stage jumphost gw server (52.78.166.23)</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 data1 / epsvc / mail / new _ 101c / file / hbase _ install Copy the schema.tar folder below to the Ambari server.</a:t>
              </a: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schema.tar decompression</a:t>
              </a:r>
              <a:endParaRPr lang="en-US" altLang="ko-KR" sz="1400" b="1" dirty="0" smtClean="0">
                <a:solidFill>
                  <a:srgbClr val="0070C0"/>
                </a:solidFill>
                <a:cs typeface="Arial" pitchFamily="34" charset="0"/>
              </a:endParaRPr>
            </a:p>
            <a:p>
              <a:pPr>
                <a:lnSpc>
                  <a:spcPct val="130000"/>
                </a:lnSpc>
              </a:pPr>
              <a:endParaRPr lang="en-US" altLang="ko-KR" sz="1400" b="1" dirty="0" smtClean="0">
                <a:solidFill>
                  <a:srgbClr val="0070C0"/>
                </a:solidFill>
                <a:cs typeface="Arial" pitchFamily="34" charset="0"/>
              </a:endParaRPr>
            </a:p>
            <a:p>
              <a:pPr>
                <a:lnSpc>
                  <a:spcPct val="130000"/>
                </a:lnSpc>
              </a:pPr>
              <a:r>
                <a:rPr lang="en-US" altLang="ko-KR" sz="1400" b="1" smtClean="0">
                  <a:solidFill>
                    <a:srgbClr val="0070C0"/>
                  </a:solidFill>
                  <a:cs typeface="Arial" pitchFamily="34" charset="0"/>
                </a:rPr>
                <a:t># Run m _ init _ tables.sh at the bottom of each directory (with hbase account)</a:t>
              </a:r>
              <a:endParaRPr lang="en-US" altLang="ko-KR" sz="1400" b="1" dirty="0" smtClean="0">
                <a:solidFill>
                  <a:srgbClr val="0070C0"/>
                </a:solidFill>
                <a:cs typeface="Arial" pitchFamily="34" charset="0"/>
              </a:endParaRPr>
            </a:p>
          </p:txBody>
        </p:sp>
        <p:sp>
          <p:nvSpPr>
            <p:cNvPr id="9" name="모서리가 둥근 직사각형 8"/>
            <p:cNvSpPr/>
            <p:nvPr/>
          </p:nvSpPr>
          <p:spPr>
            <a:xfrm>
              <a:off x="686526" y="1664804"/>
              <a:ext cx="2636370"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HBase Table Creation 2 (Recommendation)</a:t>
              </a:r>
              <a:endParaRPr lang="ko-KR" altLang="en-US" sz="1600" b="1" dirty="0">
                <a:solidFill>
                  <a:schemeClr val="bg1"/>
                </a:solidFill>
                <a:latin typeface="Arial" pitchFamily="34" charset="0"/>
                <a:cs typeface="Arial" pitchFamily="34" charset="0"/>
              </a:endParaRPr>
            </a:p>
          </p:txBody>
        </p:sp>
      </p:grpSp>
    </p:spTree>
    <p:extLst>
      <p:ext uri="{BB962C8B-B14F-4D97-AF65-F5344CB8AC3E}">
        <p14:creationId xmlns:p14="http://schemas.microsoft.com/office/powerpoint/2010/main" val="299405266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Ⅴ. Work after installation - Set Hbase table</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32022" y="1340768"/>
            <a:ext cx="8550950" cy="266429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hbase shell</a:t>
            </a:r>
            <a:endParaRPr lang="en-US" altLang="ko-KR" sz="1400" b="1" dirty="0" smtClean="0">
              <a:solidFill>
                <a:srgbClr val="0070C0"/>
              </a:solidFill>
              <a:cs typeface="Arial" pitchFamily="34" charset="0"/>
            </a:endParaRPr>
          </a:p>
          <a:p>
            <a:pPr lvl="1">
              <a:lnSpc>
                <a:spcPct val="130000"/>
              </a:lnSpc>
            </a:pPr>
            <a:r>
              <a:rPr lang="en-US" altLang="ko-KR" sz="1200" smtClean="0">
                <a:solidFill>
                  <a:schemeClr val="tx1"/>
                </a:solidFill>
                <a:cs typeface="Arial" pitchFamily="34" charset="0"/>
              </a:rPr>
              <a:t>alter 'MML_tMail',     {NAME=&gt;'d', COMPRESSION=&gt;'SNAPPY'}</a:t>
            </a:r>
            <a:endParaRPr lang="en-US" altLang="ko-KR" sz="1200" dirty="0">
              <a:solidFill>
                <a:schemeClr val="tx1"/>
              </a:solidFill>
              <a:cs typeface="Arial" pitchFamily="34" charset="0"/>
            </a:endParaRPr>
          </a:p>
          <a:p>
            <a:pPr lvl="1">
              <a:lnSpc>
                <a:spcPct val="130000"/>
              </a:lnSpc>
            </a:pPr>
            <a:r>
              <a:rPr lang="en-US" altLang="ko-KR" sz="1200" smtClean="0">
                <a:solidFill>
                  <a:schemeClr val="tx1"/>
                </a:solidFill>
                <a:cs typeface="Arial" pitchFamily="34" charset="0"/>
              </a:rPr>
              <a:t>alter 'MML_iMailIndex',{NAME=&gt;'d', COMPRESSION=&gt;'SNAPPY'}</a:t>
            </a:r>
            <a:endParaRPr lang="en-US" altLang="ko-KR" sz="1200" dirty="0">
              <a:solidFill>
                <a:schemeClr val="tx1"/>
              </a:solidFill>
              <a:cs typeface="Arial" pitchFamily="34" charset="0"/>
            </a:endParaRPr>
          </a:p>
          <a:p>
            <a:pPr lvl="1">
              <a:lnSpc>
                <a:spcPct val="130000"/>
              </a:lnSpc>
            </a:pPr>
            <a:r>
              <a:rPr lang="en-US" altLang="ko-KR" sz="1200" smtClean="0">
                <a:solidFill>
                  <a:schemeClr val="tx1"/>
                </a:solidFill>
                <a:cs typeface="Arial" pitchFamily="34" charset="0"/>
              </a:rPr>
              <a:t>alter 'MME_tCheckRcv', {NAME=&gt;'d', COMPRESSION=&gt;'SNAPPY'}</a:t>
            </a:r>
            <a:endParaRPr lang="en-US" altLang="ko-KR" sz="1200" dirty="0">
              <a:solidFill>
                <a:schemeClr val="tx1"/>
              </a:solidFill>
              <a:cs typeface="Arial" pitchFamily="34" charset="0"/>
            </a:endParaRPr>
          </a:p>
          <a:p>
            <a:pPr lvl="1">
              <a:lnSpc>
                <a:spcPct val="130000"/>
              </a:lnSpc>
            </a:pPr>
            <a:r>
              <a:rPr lang="en-US" altLang="ko-KR" sz="1200" smtClean="0">
                <a:solidFill>
                  <a:schemeClr val="tx1"/>
                </a:solidFill>
                <a:cs typeface="Arial" pitchFamily="34" charset="0"/>
              </a:rPr>
              <a:t>alter 'MME_tFileRef',  {NAME=&gt;'d', COMPRESSION=&gt;'SNAPPY'}</a:t>
            </a:r>
            <a:endParaRPr lang="en-US" altLang="ko-KR" sz="1200" dirty="0">
              <a:solidFill>
                <a:schemeClr val="tx1"/>
              </a:solidFill>
              <a:cs typeface="Arial" pitchFamily="34" charset="0"/>
            </a:endParaRPr>
          </a:p>
          <a:p>
            <a:pPr lvl="1">
              <a:lnSpc>
                <a:spcPct val="130000"/>
              </a:lnSpc>
            </a:pPr>
            <a:r>
              <a:rPr lang="en-US" altLang="ko-KR" sz="1200" smtClean="0">
                <a:solidFill>
                  <a:schemeClr val="tx1"/>
                </a:solidFill>
                <a:cs typeface="Arial" pitchFamily="34" charset="0"/>
              </a:rPr>
              <a:t>alter 'MME_tIrhrChk',  {NAME=&gt;'h', COMPRESSION=&gt;'SNAPPY'}</a:t>
            </a:r>
            <a:endParaRPr lang="en-US" altLang="ko-KR" sz="1200" dirty="0">
              <a:solidFill>
                <a:schemeClr val="tx1"/>
              </a:solidFill>
              <a:cs typeface="Arial" pitchFamily="34" charset="0"/>
            </a:endParaRPr>
          </a:p>
          <a:p>
            <a:pPr lvl="1">
              <a:lnSpc>
                <a:spcPct val="130000"/>
              </a:lnSpc>
            </a:pPr>
            <a:r>
              <a:rPr lang="en-US" altLang="ko-KR" sz="1200" smtClean="0">
                <a:solidFill>
                  <a:schemeClr val="tx1"/>
                </a:solidFill>
                <a:cs typeface="Arial" pitchFamily="34" charset="0"/>
              </a:rPr>
              <a:t>alter 'MME_tSpamReport',  {NAME=&gt;'d', COMPRESSION=&gt;'SNAPPY'}</a:t>
            </a:r>
            <a:endParaRPr lang="en-US" altLang="ko-KR" sz="1200" dirty="0">
              <a:solidFill>
                <a:schemeClr val="tx1"/>
              </a:solidFill>
              <a:cs typeface="Arial" pitchFamily="34" charset="0"/>
            </a:endParaRPr>
          </a:p>
          <a:p>
            <a:pPr lvl="1">
              <a:lnSpc>
                <a:spcPct val="130000"/>
              </a:lnSpc>
            </a:pPr>
            <a:r>
              <a:rPr lang="en-US" altLang="ko-KR" sz="1200" smtClean="0">
                <a:solidFill>
                  <a:schemeClr val="tx1"/>
                </a:solidFill>
                <a:cs typeface="Arial" pitchFamily="34" charset="0"/>
              </a:rPr>
              <a:t>alter 'MML_tDlMapping',  {NAME=&gt;'d', COMPRESSION=&gt;'SNAPPY'}</a:t>
            </a:r>
            <a:endParaRPr lang="en-US" altLang="ko-KR" sz="1200" dirty="0">
              <a:solidFill>
                <a:schemeClr val="tx1"/>
              </a:solidFill>
              <a:cs typeface="Arial" pitchFamily="34" charset="0"/>
            </a:endParaRPr>
          </a:p>
          <a:p>
            <a:pPr lvl="1">
              <a:lnSpc>
                <a:spcPct val="130000"/>
              </a:lnSpc>
            </a:pPr>
            <a:r>
              <a:rPr lang="en-US" altLang="ko-KR" sz="1200" smtClean="0">
                <a:solidFill>
                  <a:schemeClr val="tx1"/>
                </a:solidFill>
                <a:cs typeface="Arial" pitchFamily="34" charset="0"/>
              </a:rPr>
              <a:t>alter 'MML_tDlSummary',  {NAME=&gt;'d', COMPRESSION=&gt;'SNAPPY'}</a:t>
            </a:r>
            <a:endParaRPr lang="en-US" altLang="ko-KR" sz="1200" dirty="0">
              <a:solidFill>
                <a:schemeClr val="tx1"/>
              </a:solidFill>
              <a:cs typeface="Arial" pitchFamily="34" charset="0"/>
            </a:endParaRPr>
          </a:p>
          <a:p>
            <a:pPr lvl="1">
              <a:lnSpc>
                <a:spcPct val="130000"/>
              </a:lnSpc>
            </a:pPr>
            <a:r>
              <a:rPr lang="en-US" altLang="ko-KR" sz="1200" smtClean="0">
                <a:solidFill>
                  <a:schemeClr val="tx1"/>
                </a:solidFill>
                <a:cs typeface="Arial" pitchFamily="34" charset="0"/>
              </a:rPr>
              <a:t>alter 'MML_tDlExpandedList',  {NAME=&gt;'d', COMPRESSION=&gt;'SNAPPY'}</a:t>
            </a:r>
            <a:endParaRPr lang="en-US" altLang="ko-KR" sz="1200"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9" name="모서리가 둥근 직사각형 8"/>
          <p:cNvSpPr/>
          <p:nvPr/>
        </p:nvSpPr>
        <p:spPr>
          <a:xfrm>
            <a:off x="232022" y="980728"/>
            <a:ext cx="167418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table compression configuration</a:t>
            </a:r>
            <a:endParaRPr lang="ko-KR" altLang="en-US" sz="1600" b="1" dirty="0">
              <a:solidFill>
                <a:schemeClr val="bg1"/>
              </a:solidFill>
              <a:latin typeface="Arial" pitchFamily="34" charset="0"/>
              <a:cs typeface="Arial" pitchFamily="34" charset="0"/>
            </a:endParaRPr>
          </a:p>
        </p:txBody>
      </p:sp>
      <p:sp>
        <p:nvSpPr>
          <p:cNvPr id="6" name="모서리가 둥근 직사각형 5"/>
          <p:cNvSpPr/>
          <p:nvPr/>
        </p:nvSpPr>
        <p:spPr>
          <a:xfrm>
            <a:off x="232070" y="4545124"/>
            <a:ext cx="8550950" cy="2016224"/>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hbase shell</a:t>
            </a:r>
            <a:endParaRPr lang="en-US" altLang="ko-KR" sz="1400" b="1" dirty="0" smtClean="0">
              <a:solidFill>
                <a:srgbClr val="0070C0"/>
              </a:solidFill>
              <a:cs typeface="Arial" pitchFamily="34" charset="0"/>
            </a:endParaRPr>
          </a:p>
          <a:p>
            <a:pPr>
              <a:lnSpc>
                <a:spcPct val="130000"/>
              </a:lnSpc>
            </a:pPr>
            <a:r>
              <a:rPr lang="en-US" altLang="ko-KR" sz="1200" smtClean="0">
                <a:solidFill>
                  <a:schemeClr val="tx1"/>
                </a:solidFill>
                <a:cs typeface="Arial" pitchFamily="34" charset="0"/>
              </a:rPr>
              <a:t>alter 'MML_iMailIndex','coprocessor'=&gt; '|net.samsung.smail.dal.index.coprocessor.region.scanner.IndexScanner|1001|'</a:t>
            </a:r>
            <a:endParaRPr lang="en-US" altLang="ko-KR" sz="1200" dirty="0">
              <a:solidFill>
                <a:schemeClr val="tx1"/>
              </a:solidFill>
              <a:cs typeface="Arial" pitchFamily="34" charset="0"/>
            </a:endParaRPr>
          </a:p>
          <a:p>
            <a:pPr>
              <a:lnSpc>
                <a:spcPct val="130000"/>
              </a:lnSpc>
            </a:pPr>
            <a:r>
              <a:rPr lang="en-US" altLang="ko-KR" sz="1200" smtClean="0">
                <a:solidFill>
                  <a:schemeClr val="tx1"/>
                </a:solidFill>
                <a:cs typeface="Arial" pitchFamily="34" charset="0"/>
              </a:rPr>
              <a:t>alter 'MML_tMail','coprocessor'=&gt; '|net.samsung.smail.dal.index.coprocessor.region.Indexer|1001|'</a:t>
            </a:r>
            <a:endParaRPr lang="en-US" altLang="ko-KR" sz="1200" dirty="0">
              <a:solidFill>
                <a:schemeClr val="tx1"/>
              </a:solidFill>
              <a:cs typeface="Arial" pitchFamily="34" charset="0"/>
            </a:endParaRPr>
          </a:p>
          <a:p>
            <a:pPr>
              <a:lnSpc>
                <a:spcPct val="130000"/>
              </a:lnSpc>
            </a:pPr>
            <a:r>
              <a:rPr lang="en-US" altLang="ko-KR" sz="1200" smtClean="0">
                <a:solidFill>
                  <a:schemeClr val="tx1"/>
                </a:solidFill>
                <a:cs typeface="Arial" pitchFamily="34" charset="0"/>
              </a:rPr>
              <a:t>alter 'MML_tMail', "coprocessor" =&gt; "|org.apache.hadoop.hbase.regionserver.RegionSplitter|1002|"</a:t>
            </a:r>
            <a:endParaRPr lang="en-US" altLang="ko-KR" sz="1200" dirty="0">
              <a:solidFill>
                <a:schemeClr val="tx1"/>
              </a:solidFill>
              <a:cs typeface="Arial" pitchFamily="34" charset="0"/>
            </a:endParaRPr>
          </a:p>
          <a:p>
            <a:pPr lvl="1">
              <a:lnSpc>
                <a:spcPct val="130000"/>
              </a:lnSpc>
            </a:pPr>
            <a:r>
              <a:rPr lang="en-US" altLang="ko-KR" sz="1200" smtClean="0">
                <a:solidFill>
                  <a:schemeClr val="tx1"/>
                </a:solidFill>
                <a:latin typeface="+mj-lt"/>
                <a:cs typeface="Arial" pitchFamily="34" charset="0"/>
              </a:rPr>
              <a:t>	</a:t>
            </a:r>
            <a:endParaRPr lang="en-US" altLang="ko-KR" sz="1200"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7" name="모서리가 둥근 직사각형 6"/>
          <p:cNvSpPr/>
          <p:nvPr/>
        </p:nvSpPr>
        <p:spPr>
          <a:xfrm>
            <a:off x="232070" y="4185084"/>
            <a:ext cx="1984626"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Coprocessor Configuration</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33985451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idx="1"/>
          </p:nvPr>
        </p:nvSpPr>
        <p:spPr/>
        <p:txBody>
          <a:bodyPr/>
          <a:lstStyle/>
          <a:p>
            <a:r>
              <a:rPr lang="en-US" altLang="ko-KR" smtClean="0"/>
              <a:t>Set Up Password-less SSH setting and iptable release</a:t>
            </a:r>
            <a:endParaRPr lang="ko-KR" altLang="en-US" dirty="0"/>
          </a:p>
        </p:txBody>
      </p:sp>
      <p:sp>
        <p:nvSpPr>
          <p:cNvPr id="3" name="제목 2"/>
          <p:cNvSpPr>
            <a:spLocks noGrp="1"/>
          </p:cNvSpPr>
          <p:nvPr>
            <p:ph type="title"/>
          </p:nvPr>
        </p:nvSpPr>
        <p:spPr/>
        <p:txBody>
          <a:bodyPr/>
          <a:lstStyle/>
          <a:p>
            <a:r>
              <a:rPr lang="en-US" altLang="ko-KR" smtClean="0"/>
              <a:t>Ⅰ. prework</a:t>
            </a:r>
            <a:endParaRPr lang="ko-KR" altLang="en-US" dirty="0"/>
          </a:p>
        </p:txBody>
      </p:sp>
      <p:sp>
        <p:nvSpPr>
          <p:cNvPr id="17" name="모서리가 둥근 직사각형 16"/>
          <p:cNvSpPr/>
          <p:nvPr/>
        </p:nvSpPr>
        <p:spPr>
          <a:xfrm>
            <a:off x="672553" y="1518688"/>
            <a:ext cx="8559006" cy="3530492"/>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dirty="0" smtClean="0">
                <a:solidFill>
                  <a:srgbClr val="0070C0"/>
                </a:solidFill>
                <a:cs typeface="Arial" pitchFamily="34" charset="0"/>
              </a:rPr>
              <a:t># When constructing an HDP cluster using </a:t>
            </a:r>
            <a:r>
              <a:rPr lang="en-US" altLang="ko-KR" sz="1400" b="1" dirty="0" err="1" smtClean="0">
                <a:solidFill>
                  <a:srgbClr val="0070C0"/>
                </a:solidFill>
                <a:cs typeface="Arial" pitchFamily="34" charset="0"/>
              </a:rPr>
              <a:t>Ambari</a:t>
            </a:r>
            <a:r>
              <a:rPr lang="en-US" altLang="ko-KR" sz="1400" b="1" dirty="0" smtClean="0">
                <a:solidFill>
                  <a:srgbClr val="0070C0"/>
                </a:solidFill>
                <a:cs typeface="Arial" pitchFamily="34" charset="0"/>
              </a:rPr>
              <a:t>, it is necessary to set password-less </a:t>
            </a:r>
            <a:r>
              <a:rPr lang="en-US" altLang="ko-KR" sz="1400" b="1" dirty="0" err="1" smtClean="0">
                <a:solidFill>
                  <a:srgbClr val="0070C0"/>
                </a:solidFill>
                <a:cs typeface="Arial" pitchFamily="34" charset="0"/>
              </a:rPr>
              <a:t>ssh</a:t>
            </a:r>
            <a:r>
              <a:rPr lang="en-US" altLang="ko-KR" sz="1400" b="1" dirty="0" smtClean="0">
                <a:solidFill>
                  <a:srgbClr val="0070C0"/>
                </a:solidFill>
                <a:cs typeface="Arial" pitchFamily="34" charset="0"/>
              </a:rPr>
              <a:t> for inter-node communication within the cluster.</a:t>
            </a:r>
          </a:p>
          <a:p>
            <a:pPr>
              <a:lnSpc>
                <a:spcPct val="130000"/>
              </a:lnSpc>
            </a:pPr>
            <a:r>
              <a:rPr lang="en-US" altLang="ko-KR" sz="1400" b="1" dirty="0" smtClean="0">
                <a:solidFill>
                  <a:srgbClr val="0070C0"/>
                </a:solidFill>
                <a:cs typeface="Arial" pitchFamily="34" charset="0"/>
              </a:rPr>
              <a:t>The following operation is performed on the server where </a:t>
            </a:r>
            <a:r>
              <a:rPr lang="en-US" altLang="ko-KR" sz="1400" b="1" dirty="0" err="1" smtClean="0">
                <a:solidFill>
                  <a:srgbClr val="0070C0"/>
                </a:solidFill>
                <a:cs typeface="Arial" pitchFamily="34" charset="0"/>
              </a:rPr>
              <a:t>Ambari</a:t>
            </a:r>
            <a:r>
              <a:rPr lang="en-US" altLang="ko-KR" sz="1400" b="1" dirty="0" smtClean="0">
                <a:solidFill>
                  <a:srgbClr val="0070C0"/>
                </a:solidFill>
                <a:cs typeface="Arial" pitchFamily="34" charset="0"/>
              </a:rPr>
              <a:t> is installed.</a:t>
            </a:r>
          </a:p>
          <a:p>
            <a:pPr marL="342900" indent="-342900">
              <a:lnSpc>
                <a:spcPct val="130000"/>
              </a:lnSpc>
              <a:buAutoNum type="arabicParenR"/>
            </a:pPr>
            <a:r>
              <a:rPr lang="en-US" altLang="ko-KR" sz="1400" b="1" dirty="0" smtClean="0">
                <a:solidFill>
                  <a:srgbClr val="0070C0"/>
                </a:solidFill>
                <a:latin typeface="+mj-lt"/>
                <a:cs typeface="Arial" pitchFamily="34" charset="0"/>
              </a:rPr>
              <a:t>Creating </a:t>
            </a:r>
            <a:r>
              <a:rPr lang="en-US" altLang="ko-KR" sz="1400" b="1" dirty="0" err="1" smtClean="0">
                <a:solidFill>
                  <a:srgbClr val="0070C0"/>
                </a:solidFill>
                <a:latin typeface="+mj-lt"/>
                <a:cs typeface="Arial" pitchFamily="34" charset="0"/>
              </a:rPr>
              <a:t>ssh</a:t>
            </a:r>
            <a:r>
              <a:rPr lang="en-US" altLang="ko-KR" sz="1400" b="1" dirty="0" smtClean="0">
                <a:solidFill>
                  <a:srgbClr val="0070C0"/>
                </a:solidFill>
                <a:latin typeface="+mj-lt"/>
                <a:cs typeface="Arial" pitchFamily="34" charset="0"/>
              </a:rPr>
              <a:t> key (Enter and enter after entering </a:t>
            </a:r>
            <a:r>
              <a:rPr lang="en-US" altLang="ko-KR" sz="1400" b="1" dirty="0" err="1" smtClean="0">
                <a:solidFill>
                  <a:srgbClr val="0070C0"/>
                </a:solidFill>
                <a:latin typeface="+mj-lt"/>
                <a:cs typeface="Arial" pitchFamily="34" charset="0"/>
              </a:rPr>
              <a:t>ssh-keygen</a:t>
            </a:r>
            <a:r>
              <a:rPr lang="en-US" altLang="ko-KR" sz="1400" b="1" dirty="0" smtClean="0">
                <a:solidFill>
                  <a:srgbClr val="0070C0"/>
                </a:solidFill>
                <a:latin typeface="+mj-lt"/>
                <a:cs typeface="Arial" pitchFamily="34" charset="0"/>
              </a:rPr>
              <a:t>)</a:t>
            </a:r>
          </a:p>
          <a:p>
            <a:pPr>
              <a:lnSpc>
                <a:spcPct val="130000"/>
              </a:lnSpc>
            </a:pPr>
            <a:r>
              <a:rPr lang="en-US" altLang="ko-KR" sz="1000" b="1" dirty="0" smtClean="0">
                <a:solidFill>
                  <a:schemeClr val="tx1"/>
                </a:solidFill>
                <a:cs typeface="Arial" pitchFamily="34" charset="0"/>
              </a:rPr>
              <a:t>[root@sp_sq_dev_an2_me_hdp_01 ~] </a:t>
            </a:r>
            <a:r>
              <a:rPr lang="en-US" altLang="ko-KR" sz="1000" b="1" dirty="0" err="1" smtClean="0">
                <a:solidFill>
                  <a:schemeClr val="tx1"/>
                </a:solidFill>
                <a:cs typeface="Arial" pitchFamily="34" charset="0"/>
              </a:rPr>
              <a:t>ssh-keygen</a:t>
            </a:r>
            <a:endParaRPr lang="en-US" altLang="ko-KR" sz="1000" b="1" dirty="0">
              <a:solidFill>
                <a:schemeClr val="tx1"/>
              </a:solidFill>
              <a:latin typeface="+mj-lt"/>
              <a:cs typeface="Arial" pitchFamily="34" charset="0"/>
            </a:endParaRPr>
          </a:p>
          <a:p>
            <a:pPr>
              <a:lnSpc>
                <a:spcPct val="130000"/>
              </a:lnSpc>
            </a:pPr>
            <a:r>
              <a:rPr lang="en-US" altLang="ko-KR" sz="1000" b="1" dirty="0" smtClean="0">
                <a:solidFill>
                  <a:schemeClr val="tx1"/>
                </a:solidFill>
                <a:latin typeface="+mj-lt"/>
                <a:cs typeface="Arial" pitchFamily="34" charset="0"/>
              </a:rPr>
              <a:t>Generating public/private </a:t>
            </a:r>
            <a:r>
              <a:rPr lang="en-US" altLang="ko-KR" sz="1000" b="1" dirty="0" err="1" smtClean="0">
                <a:solidFill>
                  <a:schemeClr val="tx1"/>
                </a:solidFill>
                <a:latin typeface="+mj-lt"/>
                <a:cs typeface="Arial" pitchFamily="34" charset="0"/>
              </a:rPr>
              <a:t>rsa</a:t>
            </a:r>
            <a:r>
              <a:rPr lang="en-US" altLang="ko-KR" sz="1000" b="1" dirty="0" smtClean="0">
                <a:solidFill>
                  <a:schemeClr val="tx1"/>
                </a:solidFill>
                <a:latin typeface="+mj-lt"/>
                <a:cs typeface="Arial" pitchFamily="34" charset="0"/>
              </a:rPr>
              <a:t> key pair.</a:t>
            </a:r>
            <a:endParaRPr lang="en-US" altLang="ko-KR" sz="1000" b="1" dirty="0">
              <a:solidFill>
                <a:schemeClr val="tx1"/>
              </a:solidFill>
              <a:latin typeface="+mj-lt"/>
              <a:cs typeface="Arial" pitchFamily="34" charset="0"/>
            </a:endParaRPr>
          </a:p>
          <a:p>
            <a:pPr>
              <a:lnSpc>
                <a:spcPct val="130000"/>
              </a:lnSpc>
            </a:pPr>
            <a:r>
              <a:rPr lang="en-US" altLang="ko-KR" sz="1000" b="1" dirty="0" smtClean="0">
                <a:solidFill>
                  <a:schemeClr val="tx1"/>
                </a:solidFill>
                <a:latin typeface="+mj-lt"/>
                <a:cs typeface="Arial" pitchFamily="34" charset="0"/>
              </a:rPr>
              <a:t>Enter file in which to save the key (/root/.</a:t>
            </a:r>
            <a:r>
              <a:rPr lang="en-US" altLang="ko-KR" sz="1000" b="1" dirty="0" err="1" smtClean="0">
                <a:solidFill>
                  <a:schemeClr val="tx1"/>
                </a:solidFill>
                <a:latin typeface="+mj-lt"/>
                <a:cs typeface="Arial" pitchFamily="34" charset="0"/>
              </a:rPr>
              <a:t>ssh</a:t>
            </a:r>
            <a:r>
              <a:rPr lang="en-US" altLang="ko-KR" sz="1000" b="1" dirty="0" smtClean="0">
                <a:solidFill>
                  <a:schemeClr val="tx1"/>
                </a:solidFill>
                <a:latin typeface="+mj-lt"/>
                <a:cs typeface="Arial" pitchFamily="34" charset="0"/>
              </a:rPr>
              <a:t>/</a:t>
            </a:r>
            <a:r>
              <a:rPr lang="en-US" altLang="ko-KR" sz="1000" b="1" dirty="0" err="1" smtClean="0">
                <a:solidFill>
                  <a:schemeClr val="tx1"/>
                </a:solidFill>
                <a:latin typeface="+mj-lt"/>
                <a:cs typeface="Arial" pitchFamily="34" charset="0"/>
              </a:rPr>
              <a:t>id_rsa</a:t>
            </a:r>
            <a:r>
              <a:rPr lang="en-US" altLang="ko-KR" sz="1000" b="1" dirty="0" smtClean="0">
                <a:solidFill>
                  <a:schemeClr val="tx1"/>
                </a:solidFill>
                <a:latin typeface="+mj-lt"/>
                <a:cs typeface="Arial" pitchFamily="34" charset="0"/>
              </a:rPr>
              <a:t>):</a:t>
            </a:r>
            <a:endParaRPr lang="en-US" altLang="ko-KR" sz="1000" b="1" dirty="0">
              <a:solidFill>
                <a:schemeClr val="tx1"/>
              </a:solidFill>
              <a:latin typeface="+mj-lt"/>
              <a:cs typeface="Arial" pitchFamily="34" charset="0"/>
            </a:endParaRPr>
          </a:p>
          <a:p>
            <a:pPr>
              <a:lnSpc>
                <a:spcPct val="130000"/>
              </a:lnSpc>
            </a:pPr>
            <a:r>
              <a:rPr lang="en-US" altLang="ko-KR" sz="1000" b="1" dirty="0" smtClean="0">
                <a:solidFill>
                  <a:schemeClr val="tx1"/>
                </a:solidFill>
                <a:latin typeface="+mj-lt"/>
                <a:cs typeface="Arial" pitchFamily="34" charset="0"/>
              </a:rPr>
              <a:t>Enter passphrase (empty for no passphrase):</a:t>
            </a:r>
            <a:endParaRPr lang="en-US" altLang="ko-KR" sz="1000" b="1" dirty="0">
              <a:solidFill>
                <a:schemeClr val="tx1"/>
              </a:solidFill>
              <a:latin typeface="+mj-lt"/>
              <a:cs typeface="Arial" pitchFamily="34" charset="0"/>
            </a:endParaRPr>
          </a:p>
          <a:p>
            <a:pPr>
              <a:lnSpc>
                <a:spcPct val="130000"/>
              </a:lnSpc>
            </a:pPr>
            <a:r>
              <a:rPr lang="en-US" altLang="ko-KR" sz="1000" b="1" dirty="0" smtClean="0">
                <a:solidFill>
                  <a:schemeClr val="tx1"/>
                </a:solidFill>
                <a:latin typeface="+mj-lt"/>
                <a:cs typeface="Arial" pitchFamily="34" charset="0"/>
              </a:rPr>
              <a:t>Enter same passphrase again:</a:t>
            </a:r>
            <a:endParaRPr lang="en-US" altLang="ko-KR" sz="1000" b="1" dirty="0">
              <a:solidFill>
                <a:schemeClr val="tx1"/>
              </a:solidFill>
              <a:latin typeface="+mj-lt"/>
              <a:cs typeface="Arial" pitchFamily="34" charset="0"/>
            </a:endParaRPr>
          </a:p>
          <a:p>
            <a:pPr>
              <a:lnSpc>
                <a:spcPct val="130000"/>
              </a:lnSpc>
            </a:pPr>
            <a:r>
              <a:rPr lang="en-US" altLang="ko-KR" sz="1000" b="1" dirty="0" smtClean="0">
                <a:solidFill>
                  <a:schemeClr val="tx1"/>
                </a:solidFill>
                <a:cs typeface="Arial" pitchFamily="34" charset="0"/>
              </a:rPr>
              <a:t>[root@sp_sq_dev_an2_me_hdp_01 ~] cat .</a:t>
            </a:r>
            <a:r>
              <a:rPr lang="en-US" altLang="ko-KR" sz="1000" b="1" dirty="0" err="1" smtClean="0">
                <a:solidFill>
                  <a:schemeClr val="tx1"/>
                </a:solidFill>
                <a:cs typeface="Arial" pitchFamily="34" charset="0"/>
              </a:rPr>
              <a:t>ssh</a:t>
            </a:r>
            <a:r>
              <a:rPr lang="en-US" altLang="ko-KR" sz="1000" b="1" dirty="0" smtClean="0">
                <a:solidFill>
                  <a:schemeClr val="tx1"/>
                </a:solidFill>
                <a:cs typeface="Arial" pitchFamily="34" charset="0"/>
              </a:rPr>
              <a:t>/</a:t>
            </a:r>
            <a:r>
              <a:rPr lang="en-US" altLang="ko-KR" sz="1000" b="1" dirty="0" err="1" smtClean="0">
                <a:solidFill>
                  <a:schemeClr val="tx1"/>
                </a:solidFill>
                <a:cs typeface="Arial" pitchFamily="34" charset="0"/>
              </a:rPr>
              <a:t>id_rsa</a:t>
            </a:r>
            <a:endParaRPr lang="en-US" altLang="ko-KR" sz="1000" b="1" dirty="0" smtClean="0">
              <a:solidFill>
                <a:schemeClr val="tx1"/>
              </a:solidFill>
              <a:latin typeface="+mj-lt"/>
              <a:cs typeface="Arial" pitchFamily="34" charset="0"/>
            </a:endParaRPr>
          </a:p>
          <a:p>
            <a:pPr>
              <a:lnSpc>
                <a:spcPct val="130000"/>
              </a:lnSpc>
            </a:pPr>
            <a:endParaRPr lang="en-US" altLang="ko-KR" sz="1000" b="1" dirty="0" smtClean="0">
              <a:solidFill>
                <a:srgbClr val="0070C0"/>
              </a:solidFill>
              <a:latin typeface="+mj-lt"/>
              <a:cs typeface="Arial" pitchFamily="34" charset="0"/>
            </a:endParaRPr>
          </a:p>
          <a:p>
            <a:pPr>
              <a:lnSpc>
                <a:spcPct val="130000"/>
              </a:lnSpc>
            </a:pPr>
            <a:r>
              <a:rPr lang="en-US" altLang="ko-KR" sz="1400" b="1" dirty="0" smtClean="0">
                <a:solidFill>
                  <a:srgbClr val="0070C0"/>
                </a:solidFill>
                <a:latin typeface="+mj-lt"/>
                <a:cs typeface="Arial" pitchFamily="34" charset="0"/>
              </a:rPr>
              <a:t>2) </a:t>
            </a:r>
            <a:r>
              <a:rPr lang="en-US" altLang="ko-KR" sz="1400" b="1" dirty="0" err="1" smtClean="0">
                <a:solidFill>
                  <a:srgbClr val="0070C0"/>
                </a:solidFill>
                <a:latin typeface="+mj-lt"/>
                <a:cs typeface="Arial" pitchFamily="34" charset="0"/>
              </a:rPr>
              <a:t>Ssh</a:t>
            </a:r>
            <a:r>
              <a:rPr lang="en-US" altLang="ko-KR" sz="1400" b="1" dirty="0" smtClean="0">
                <a:solidFill>
                  <a:srgbClr val="0070C0"/>
                </a:solidFill>
                <a:latin typeface="+mj-lt"/>
                <a:cs typeface="Arial" pitchFamily="34" charset="0"/>
              </a:rPr>
              <a:t> public key distributed to each node (distributed to all nodes including yourself)</a:t>
            </a:r>
            <a:endParaRPr lang="en-US" altLang="ko-KR" sz="1200" dirty="0" smtClean="0">
              <a:solidFill>
                <a:schemeClr val="tx1"/>
              </a:solidFill>
              <a:latin typeface="+mj-lt"/>
              <a:cs typeface="Arial" pitchFamily="34" charset="0"/>
            </a:endParaRPr>
          </a:p>
          <a:p>
            <a:pPr>
              <a:lnSpc>
                <a:spcPct val="130000"/>
              </a:lnSpc>
            </a:pPr>
            <a:r>
              <a:rPr lang="en-US" altLang="ko-KR" sz="1200" dirty="0" smtClean="0">
                <a:solidFill>
                  <a:schemeClr val="tx1"/>
                </a:solidFill>
                <a:cs typeface="Arial" pitchFamily="34" charset="0"/>
              </a:rPr>
              <a:t>[root@sp_sq_dev_an2_me_hdp_01 ~] </a:t>
            </a:r>
            <a:r>
              <a:rPr lang="en-US" altLang="ko-KR" sz="1200" dirty="0" err="1" smtClean="0">
                <a:solidFill>
                  <a:schemeClr val="tx1"/>
                </a:solidFill>
                <a:cs typeface="Arial" pitchFamily="34" charset="0"/>
              </a:rPr>
              <a:t>ssh</a:t>
            </a:r>
            <a:r>
              <a:rPr lang="en-US" altLang="ko-KR" sz="1200" dirty="0" smtClean="0">
                <a:solidFill>
                  <a:schemeClr val="tx1"/>
                </a:solidFill>
                <a:cs typeface="Arial" pitchFamily="34" charset="0"/>
              </a:rPr>
              <a:t>-copy-id ip-10-4-61-31.ap-northeast-2.compute.internal ( </a:t>
            </a:r>
            <a:r>
              <a:rPr lang="ko-KR" altLang="en-US" sz="1200" dirty="0" smtClean="0">
                <a:solidFill>
                  <a:schemeClr val="tx1"/>
                </a:solidFill>
                <a:cs typeface="Arial" pitchFamily="34" charset="0"/>
              </a:rPr>
              <a:t>단일노드 </a:t>
            </a:r>
            <a:r>
              <a:rPr lang="en-US" altLang="ko-KR" sz="1200" dirty="0" smtClean="0">
                <a:solidFill>
                  <a:schemeClr val="tx1"/>
                </a:solidFill>
                <a:cs typeface="Arial" pitchFamily="34" charset="0"/>
              </a:rPr>
              <a:t>)</a:t>
            </a:r>
            <a:endParaRPr lang="en-US" altLang="ko-KR" sz="1200" dirty="0" smtClean="0">
              <a:solidFill>
                <a:schemeClr val="tx1"/>
              </a:solidFill>
              <a:latin typeface="+mj-lt"/>
              <a:cs typeface="Arial" pitchFamily="34" charset="0"/>
            </a:endParaRPr>
          </a:p>
          <a:p>
            <a:pPr>
              <a:lnSpc>
                <a:spcPct val="130000"/>
              </a:lnSpc>
            </a:pPr>
            <a:r>
              <a:rPr lang="en-US" altLang="ko-KR" sz="1000" dirty="0" smtClean="0">
                <a:solidFill>
                  <a:schemeClr val="tx1"/>
                </a:solidFill>
                <a:cs typeface="Arial" pitchFamily="34" charset="0"/>
              </a:rPr>
              <a:t>[root@mo1.101y.samsung.com ~] </a:t>
            </a:r>
            <a:r>
              <a:rPr lang="en-US" altLang="ko-KR" sz="1000" dirty="0" err="1" smtClean="0">
                <a:solidFill>
                  <a:schemeClr val="tx1"/>
                </a:solidFill>
                <a:cs typeface="Arial" pitchFamily="34" charset="0"/>
              </a:rPr>
              <a:t>ssh</a:t>
            </a:r>
            <a:r>
              <a:rPr lang="en-US" altLang="ko-KR" sz="1000" dirty="0" smtClean="0">
                <a:solidFill>
                  <a:schemeClr val="tx1"/>
                </a:solidFill>
                <a:cs typeface="Arial" pitchFamily="34" charset="0"/>
              </a:rPr>
              <a:t>-copy-id mo1.101y.samsung.com                            ( </a:t>
            </a:r>
            <a:r>
              <a:rPr lang="ko-KR" altLang="en-US" sz="1000" dirty="0" smtClean="0">
                <a:solidFill>
                  <a:schemeClr val="tx1"/>
                </a:solidFill>
                <a:cs typeface="Arial" pitchFamily="34" charset="0"/>
              </a:rPr>
              <a:t>멀티노드 </a:t>
            </a:r>
            <a:r>
              <a:rPr lang="en-US" altLang="ko-KR" sz="1000" dirty="0" smtClean="0">
                <a:solidFill>
                  <a:schemeClr val="tx1"/>
                </a:solidFill>
                <a:cs typeface="Arial" pitchFamily="34" charset="0"/>
              </a:rPr>
              <a:t>)</a:t>
            </a:r>
          </a:p>
          <a:p>
            <a:pPr>
              <a:lnSpc>
                <a:spcPct val="130000"/>
              </a:lnSpc>
            </a:pPr>
            <a:r>
              <a:rPr lang="en-US" altLang="ko-KR" sz="1000" dirty="0" smtClean="0">
                <a:solidFill>
                  <a:schemeClr val="tx1"/>
                </a:solidFill>
                <a:cs typeface="Arial" pitchFamily="34" charset="0"/>
              </a:rPr>
              <a:t>[root@mo1.101y.samsung.com ~] </a:t>
            </a:r>
            <a:r>
              <a:rPr lang="en-US" altLang="ko-KR" sz="1000" dirty="0" err="1" smtClean="0">
                <a:solidFill>
                  <a:schemeClr val="tx1"/>
                </a:solidFill>
                <a:cs typeface="Arial" pitchFamily="34" charset="0"/>
              </a:rPr>
              <a:t>ssh</a:t>
            </a:r>
            <a:r>
              <a:rPr lang="en-US" altLang="ko-KR" sz="1000" dirty="0" smtClean="0">
                <a:solidFill>
                  <a:schemeClr val="tx1"/>
                </a:solidFill>
                <a:cs typeface="Arial" pitchFamily="34" charset="0"/>
              </a:rPr>
              <a:t>-copy-id mn1.101y.samsung.com                            ( </a:t>
            </a:r>
            <a:r>
              <a:rPr lang="ko-KR" altLang="en-US" sz="1000" dirty="0" smtClean="0">
                <a:solidFill>
                  <a:schemeClr val="tx1"/>
                </a:solidFill>
                <a:cs typeface="Arial" pitchFamily="34" charset="0"/>
              </a:rPr>
              <a:t>멀티노드 </a:t>
            </a:r>
            <a:r>
              <a:rPr lang="en-US" altLang="ko-KR" sz="1000" dirty="0" smtClean="0">
                <a:solidFill>
                  <a:schemeClr val="tx1"/>
                </a:solidFill>
                <a:cs typeface="Arial" pitchFamily="34" charset="0"/>
              </a:rPr>
              <a:t>)</a:t>
            </a:r>
            <a:endParaRPr lang="en-US" altLang="ko-KR" sz="1000" dirty="0">
              <a:solidFill>
                <a:schemeClr val="tx1"/>
              </a:solidFill>
              <a:cs typeface="Arial" pitchFamily="34" charset="0"/>
            </a:endParaRPr>
          </a:p>
          <a:p>
            <a:pPr>
              <a:lnSpc>
                <a:spcPct val="130000"/>
              </a:lnSpc>
            </a:pPr>
            <a:r>
              <a:rPr lang="en-US" altLang="ko-KR" sz="1000" dirty="0" smtClean="0">
                <a:solidFill>
                  <a:schemeClr val="tx1"/>
                </a:solidFill>
                <a:cs typeface="Arial" pitchFamily="34" charset="0"/>
              </a:rPr>
              <a:t>…                                                                                                    (</a:t>
            </a:r>
            <a:r>
              <a:rPr lang="en-US" altLang="ko-KR" sz="1000" dirty="0" err="1" smtClean="0">
                <a:solidFill>
                  <a:schemeClr val="tx1"/>
                </a:solidFill>
                <a:cs typeface="Arial" pitchFamily="34" charset="0"/>
              </a:rPr>
              <a:t>Multinode</a:t>
            </a:r>
            <a:r>
              <a:rPr lang="en-US" altLang="ko-KR" sz="1000" dirty="0" smtClean="0">
                <a:solidFill>
                  <a:schemeClr val="tx1"/>
                </a:solidFill>
                <a:cs typeface="Arial" pitchFamily="34" charset="0"/>
              </a:rPr>
              <a:t>)</a:t>
            </a:r>
            <a:endParaRPr lang="en-US" altLang="ko-KR" sz="1000" dirty="0">
              <a:solidFill>
                <a:schemeClr val="tx1"/>
              </a:solidFill>
              <a:cs typeface="Arial" pitchFamily="34" charset="0"/>
            </a:endParaRPr>
          </a:p>
          <a:p>
            <a:pPr>
              <a:lnSpc>
                <a:spcPct val="130000"/>
              </a:lnSpc>
            </a:pPr>
            <a:endParaRPr lang="en-US" altLang="ko-KR" sz="1200" dirty="0">
              <a:solidFill>
                <a:schemeClr val="tx1"/>
              </a:solidFill>
              <a:cs typeface="Arial" pitchFamily="34" charset="0"/>
            </a:endParaRPr>
          </a:p>
          <a:p>
            <a:pPr>
              <a:lnSpc>
                <a:spcPct val="130000"/>
              </a:lnSpc>
            </a:pPr>
            <a:endParaRPr lang="en-US" altLang="ko-KR" sz="1200" dirty="0" smtClean="0">
              <a:solidFill>
                <a:schemeClr val="tx1"/>
              </a:solidFill>
              <a:latin typeface="+mj-lt"/>
              <a:cs typeface="Arial" pitchFamily="34" charset="0"/>
            </a:endParaRPr>
          </a:p>
          <a:p>
            <a:pPr>
              <a:lnSpc>
                <a:spcPct val="130000"/>
              </a:lnSpc>
            </a:pPr>
            <a:r>
              <a:rPr lang="en-US" altLang="ko-KR" sz="1600" b="1" dirty="0" smtClean="0">
                <a:solidFill>
                  <a:schemeClr val="tx1"/>
                </a:solidFill>
                <a:latin typeface="+mj-lt"/>
                <a:cs typeface="Arial" pitchFamily="34" charset="0"/>
              </a:rPr>
              <a:t>	</a:t>
            </a:r>
          </a:p>
          <a:p>
            <a:pPr>
              <a:lnSpc>
                <a:spcPct val="130000"/>
              </a:lnSpc>
            </a:pPr>
            <a:r>
              <a:rPr lang="en-US" altLang="ko-KR" sz="1600" b="1" dirty="0"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18" name="모서리가 둥근 직사각형 17"/>
          <p:cNvSpPr/>
          <p:nvPr/>
        </p:nvSpPr>
        <p:spPr>
          <a:xfrm>
            <a:off x="672552" y="1232756"/>
            <a:ext cx="1974022" cy="285932"/>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Password-less SSH</a:t>
            </a:r>
            <a:endParaRPr lang="ko-KR" altLang="en-US" sz="1600" b="1" dirty="0">
              <a:solidFill>
                <a:schemeClr val="bg1"/>
              </a:solidFill>
              <a:latin typeface="Arial" pitchFamily="34" charset="0"/>
              <a:cs typeface="Arial" pitchFamily="34" charset="0"/>
            </a:endParaRPr>
          </a:p>
        </p:txBody>
      </p:sp>
      <p:sp>
        <p:nvSpPr>
          <p:cNvPr id="6" name="내용 개체 틀 5"/>
          <p:cNvSpPr>
            <a:spLocks noGrp="1"/>
          </p:cNvSpPr>
          <p:nvPr>
            <p:ph sz="quarter" idx="13"/>
          </p:nvPr>
        </p:nvSpPr>
        <p:spPr/>
        <p:txBody>
          <a:bodyPr/>
          <a:lstStyle/>
          <a:p>
            <a:endParaRPr lang="ko-KR" altLang="en-US"/>
          </a:p>
        </p:txBody>
      </p:sp>
      <p:grpSp>
        <p:nvGrpSpPr>
          <p:cNvPr id="11" name="그룹 10"/>
          <p:cNvGrpSpPr/>
          <p:nvPr/>
        </p:nvGrpSpPr>
        <p:grpSpPr>
          <a:xfrm>
            <a:off x="660956" y="5049180"/>
            <a:ext cx="8550950" cy="1512168"/>
            <a:chOff x="686526" y="1664804"/>
            <a:chExt cx="8550950" cy="1512168"/>
          </a:xfrm>
        </p:grpSpPr>
        <p:sp>
          <p:nvSpPr>
            <p:cNvPr id="13" name="모서리가 둥근 직사각형 12"/>
            <p:cNvSpPr/>
            <p:nvPr/>
          </p:nvSpPr>
          <p:spPr>
            <a:xfrm>
              <a:off x="686526" y="2024844"/>
              <a:ext cx="8550950" cy="1152128"/>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Check iptable configuration (OK if inactive when executing the following command)</a:t>
              </a:r>
              <a:endParaRPr lang="en-US" altLang="ko-KR" sz="1400" b="1" dirty="0" smtClean="0">
                <a:solidFill>
                  <a:srgbClr val="0070C0"/>
                </a:solidFill>
                <a:cs typeface="Arial" pitchFamily="34" charset="0"/>
              </a:endParaRPr>
            </a:p>
            <a:p>
              <a:pPr>
                <a:lnSpc>
                  <a:spcPct val="130000"/>
                </a:lnSpc>
              </a:pPr>
              <a:r>
                <a:rPr lang="en-US" altLang="ko-KR" sz="1000" b="1" smtClean="0">
                  <a:solidFill>
                    <a:schemeClr val="tx1"/>
                  </a:solidFill>
                  <a:cs typeface="Arial" pitchFamily="34" charset="0"/>
                </a:rPr>
                <a:t>[root@sp_sq_dev_an2_me_hdp_01 ~] service firewalld status</a:t>
              </a:r>
              <a:endParaRPr lang="en-US" altLang="ko-KR" sz="1000" b="1" dirty="0">
                <a:solidFill>
                  <a:schemeClr val="tx1"/>
                </a:solidFill>
                <a:latin typeface="+mj-lt"/>
                <a:cs typeface="Arial" pitchFamily="34" charset="0"/>
              </a:endParaRPr>
            </a:p>
            <a:p>
              <a:pPr>
                <a:lnSpc>
                  <a:spcPct val="130000"/>
                </a:lnSpc>
              </a:pPr>
              <a:r>
                <a:rPr lang="en-US" altLang="ko-KR" sz="1400" b="1" smtClean="0">
                  <a:solidFill>
                    <a:srgbClr val="0061AF"/>
                  </a:solidFill>
                  <a:latin typeface="+mj-lt"/>
                  <a:cs typeface="Arial" pitchFamily="34" charset="0"/>
                </a:rPr>
                <a:t># If it is not inactive</a:t>
              </a:r>
              <a:endParaRPr lang="en-US" altLang="ko-KR" sz="1400" b="1" dirty="0" smtClean="0">
                <a:solidFill>
                  <a:srgbClr val="0061AF"/>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service firewalld stop</a:t>
              </a:r>
              <a:endParaRPr lang="en-US" altLang="ko-KR" sz="1000" b="1" dirty="0">
                <a:solidFill>
                  <a:schemeClr val="tx1"/>
                </a:solidFill>
                <a:latin typeface="+mj-lt"/>
                <a:cs typeface="Arial" pitchFamily="34" charset="0"/>
              </a:endParaRPr>
            </a:p>
          </p:txBody>
        </p:sp>
        <p:sp>
          <p:nvSpPr>
            <p:cNvPr id="14" name="모서리가 둥근 직사각형 13"/>
            <p:cNvSpPr/>
            <p:nvPr/>
          </p:nvSpPr>
          <p:spPr>
            <a:xfrm>
              <a:off x="686526" y="1664804"/>
              <a:ext cx="1998222"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r>
                <a:rPr lang="en-US" altLang="ko-KR" sz="1600" b="1" smtClean="0">
                  <a:solidFill>
                    <a:schemeClr val="bg1"/>
                  </a:solidFill>
                  <a:latin typeface="Arial" pitchFamily="34" charset="0"/>
                  <a:cs typeface="Arial" pitchFamily="34" charset="0"/>
                </a:rPr>
                <a:t>ipset</a:t>
              </a:r>
              <a:endParaRPr lang="ko-KR" altLang="en-US" sz="1600" b="1" dirty="0">
                <a:solidFill>
                  <a:schemeClr val="bg1"/>
                </a:solidFill>
                <a:latin typeface="Arial" pitchFamily="34" charset="0"/>
                <a:cs typeface="Arial" pitchFamily="34" charset="0"/>
              </a:endParaRPr>
            </a:p>
          </p:txBody>
        </p:sp>
      </p:grpSp>
    </p:spTree>
    <p:extLst>
      <p:ext uri="{BB962C8B-B14F-4D97-AF65-F5344CB8AC3E}">
        <p14:creationId xmlns:p14="http://schemas.microsoft.com/office/powerpoint/2010/main" val="28660597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idx="1"/>
          </p:nvPr>
        </p:nvSpPr>
        <p:spPr/>
        <p:txBody>
          <a:bodyPr/>
          <a:lstStyle/>
          <a:p>
            <a:r>
              <a:rPr lang="en-US" altLang="ko-KR" smtClean="0"/>
              <a:t>Configure ntpd and SELinux</a:t>
            </a:r>
            <a:endParaRPr lang="ko-KR" altLang="en-US" dirty="0"/>
          </a:p>
        </p:txBody>
      </p:sp>
      <p:sp>
        <p:nvSpPr>
          <p:cNvPr id="3" name="제목 2"/>
          <p:cNvSpPr>
            <a:spLocks noGrp="1"/>
          </p:cNvSpPr>
          <p:nvPr>
            <p:ph type="title"/>
          </p:nvPr>
        </p:nvSpPr>
        <p:spPr/>
        <p:txBody>
          <a:bodyPr/>
          <a:lstStyle/>
          <a:p>
            <a:r>
              <a:rPr lang="en-US" altLang="ko-KR" smtClean="0"/>
              <a:t>Ⅰ. prework</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578514" y="1664804"/>
            <a:ext cx="8550950" cy="2844316"/>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Check ntpd service operation (service ntpd status)</a:t>
            </a:r>
            <a:endParaRPr lang="en-US" altLang="ko-KR" sz="1400" b="1" dirty="0" smtClean="0">
              <a:solidFill>
                <a:srgbClr val="0061AF"/>
              </a:solidFill>
              <a:cs typeface="Arial" pitchFamily="34" charset="0"/>
            </a:endParaRPr>
          </a:p>
          <a:p>
            <a:pPr>
              <a:lnSpc>
                <a:spcPct val="130000"/>
              </a:lnSpc>
            </a:pPr>
            <a:r>
              <a:rPr lang="en-US" altLang="ko-KR" sz="1200" b="1" smtClean="0">
                <a:solidFill>
                  <a:schemeClr val="tx1"/>
                </a:solidFill>
                <a:cs typeface="Arial" pitchFamily="34" charset="0"/>
              </a:rPr>
              <a:t>[root@sp_sq_dev_an2_me_hdp_01 ~] service ntpd status</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Redirecting to /bin/systemctl status ntpd.service</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 ntpd.service - Network Time Service</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Loaded: loaded (/usr/lib/systemd/system/ntpd.service; disabled; vendor preset: disabled)</a:t>
            </a:r>
            <a:endParaRPr lang="en-US" altLang="ko-KR" sz="1200" b="1" dirty="0">
              <a:solidFill>
                <a:schemeClr val="tx1"/>
              </a:solidFill>
              <a:cs typeface="Arial" pitchFamily="34" charset="0"/>
            </a:endParaRPr>
          </a:p>
          <a:p>
            <a:pPr>
              <a:lnSpc>
                <a:spcPct val="130000"/>
              </a:lnSpc>
            </a:pPr>
            <a:r>
              <a:rPr lang="en-US" altLang="ko-KR" sz="1200" b="1" smtClean="0">
                <a:solidFill>
                  <a:srgbClr val="FF0000"/>
                </a:solidFill>
                <a:cs typeface="Arial" pitchFamily="34" charset="0"/>
              </a:rPr>
              <a:t>Active: active (running) since Tue 2019-05-28 06:56:13 GMT; 3s ago</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Process: 11537 ExecStart=/usr/sbin/ntpd -u ntp:ntp $OPTIONS (code=exited, status=0/SUCCESS)</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Main PID: 11538 (ntpd)</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CGroup: /system.slice/ntpd.service</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└─11538 /usr/sbin/ntpd -u ntp:ntp -x -u ntp:ntp -p /var/run/ntpd.pid -g</a:t>
            </a:r>
            <a:endParaRPr lang="en-US" altLang="ko-KR" sz="1600" b="1" dirty="0">
              <a:solidFill>
                <a:schemeClr val="tx1"/>
              </a:solidFill>
              <a:latin typeface="+mj-lt"/>
              <a:cs typeface="Arial" pitchFamily="34" charset="0"/>
            </a:endParaRPr>
          </a:p>
          <a:p>
            <a:pPr>
              <a:lnSpc>
                <a:spcPct val="130000"/>
              </a:lnSpc>
            </a:pPr>
            <a:r>
              <a:rPr lang="en-US" altLang="ko-KR" sz="1400" b="1" smtClean="0">
                <a:solidFill>
                  <a:srgbClr val="0061AF"/>
                </a:solidFill>
                <a:latin typeface="+mj-lt"/>
                <a:cs typeface="Arial" pitchFamily="34" charset="0"/>
              </a:rPr>
              <a:t># If it is not active (running), perform service ntpd start.</a:t>
            </a:r>
            <a:endParaRPr lang="en-US" altLang="ko-KR" sz="1400" b="1" dirty="0" smtClean="0">
              <a:solidFill>
                <a:srgbClr val="0061AF"/>
              </a:solidFill>
              <a:latin typeface="+mj-lt"/>
              <a:cs typeface="Arial" pitchFamily="34" charset="0"/>
            </a:endParaRPr>
          </a:p>
        </p:txBody>
      </p:sp>
      <p:sp>
        <p:nvSpPr>
          <p:cNvPr id="9" name="모서리가 둥근 직사각형 8"/>
          <p:cNvSpPr/>
          <p:nvPr/>
        </p:nvSpPr>
        <p:spPr>
          <a:xfrm>
            <a:off x="578514" y="1304764"/>
            <a:ext cx="1170130"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ntpd configuration</a:t>
            </a:r>
            <a:endParaRPr lang="ko-KR" altLang="en-US" sz="1600" b="1" dirty="0">
              <a:solidFill>
                <a:schemeClr val="bg1"/>
              </a:solidFill>
              <a:latin typeface="Arial" pitchFamily="34" charset="0"/>
              <a:cs typeface="Arial" pitchFamily="34" charset="0"/>
            </a:endParaRPr>
          </a:p>
        </p:txBody>
      </p:sp>
      <p:grpSp>
        <p:nvGrpSpPr>
          <p:cNvPr id="11" name="그룹 10"/>
          <p:cNvGrpSpPr/>
          <p:nvPr/>
        </p:nvGrpSpPr>
        <p:grpSpPr>
          <a:xfrm>
            <a:off x="554530" y="4905164"/>
            <a:ext cx="8550950" cy="1512168"/>
            <a:chOff x="686526" y="1664804"/>
            <a:chExt cx="8550950" cy="1512168"/>
          </a:xfrm>
        </p:grpSpPr>
        <p:sp>
          <p:nvSpPr>
            <p:cNvPr id="13" name="모서리가 둥근 직사각형 12"/>
            <p:cNvSpPr/>
            <p:nvPr/>
          </p:nvSpPr>
          <p:spPr>
            <a:xfrm>
              <a:off x="686526" y="2024844"/>
              <a:ext cx="8550950" cy="1152128"/>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dirty="0" smtClean="0">
                  <a:solidFill>
                    <a:srgbClr val="0070C0"/>
                  </a:solidFill>
                  <a:cs typeface="Arial" pitchFamily="34" charset="0"/>
                </a:rPr>
                <a:t># </a:t>
              </a:r>
              <a:r>
                <a:rPr lang="en-US" altLang="ko-KR" sz="1400" b="1" dirty="0" err="1" smtClean="0">
                  <a:solidFill>
                    <a:srgbClr val="0070C0"/>
                  </a:solidFill>
                  <a:cs typeface="Arial" pitchFamily="34" charset="0"/>
                </a:rPr>
                <a:t>sestatus</a:t>
              </a:r>
              <a:r>
                <a:rPr lang="en-US" altLang="ko-KR" sz="1400" b="1" dirty="0" smtClean="0">
                  <a:solidFill>
                    <a:srgbClr val="0070C0"/>
                  </a:solidFill>
                  <a:cs typeface="Arial" pitchFamily="34" charset="0"/>
                </a:rPr>
                <a:t> | </a:t>
              </a:r>
              <a:r>
                <a:rPr lang="en-US" altLang="ko-KR" sz="1400" b="1" dirty="0" err="1" smtClean="0">
                  <a:solidFill>
                    <a:srgbClr val="0070C0"/>
                  </a:solidFill>
                  <a:cs typeface="Arial" pitchFamily="34" charset="0"/>
                </a:rPr>
                <a:t>grep</a:t>
              </a:r>
              <a:r>
                <a:rPr lang="en-US" altLang="ko-KR" sz="1400" b="1" dirty="0" smtClean="0">
                  <a:solidFill>
                    <a:srgbClr val="0070C0"/>
                  </a:solidFill>
                  <a:cs typeface="Arial" pitchFamily="34" charset="0"/>
                </a:rPr>
                <a:t> SEL (check first)</a:t>
              </a:r>
              <a:endParaRPr lang="en-US" altLang="ko-KR" sz="1400" b="1" dirty="0" smtClean="0">
                <a:solidFill>
                  <a:schemeClr val="tx1"/>
                </a:solidFill>
                <a:cs typeface="Arial" pitchFamily="34" charset="0"/>
              </a:endParaRPr>
            </a:p>
            <a:p>
              <a:pPr marL="285750" indent="-285750">
                <a:lnSpc>
                  <a:spcPct val="130000"/>
                </a:lnSpc>
                <a:buFont typeface="Symbol" panose="05050102010706020507" pitchFamily="18" charset="2"/>
                <a:buChar char="Þ"/>
              </a:pPr>
              <a:r>
                <a:rPr lang="en-US" altLang="ko-KR" sz="1400" b="1" dirty="0" err="1" smtClean="0">
                  <a:solidFill>
                    <a:schemeClr val="tx1"/>
                  </a:solidFill>
                  <a:cs typeface="Arial" pitchFamily="34" charset="0"/>
                </a:rPr>
                <a:t>SELinux</a:t>
              </a:r>
              <a:r>
                <a:rPr lang="en-US" altLang="ko-KR" sz="1400" b="1" dirty="0" smtClean="0">
                  <a:solidFill>
                    <a:schemeClr val="tx1"/>
                  </a:solidFill>
                  <a:cs typeface="Arial" pitchFamily="34" charset="0"/>
                </a:rPr>
                <a:t> status:                 disabled</a:t>
              </a:r>
            </a:p>
            <a:p>
              <a:pPr>
                <a:lnSpc>
                  <a:spcPct val="130000"/>
                </a:lnSpc>
              </a:pPr>
              <a:r>
                <a:rPr lang="en-US" altLang="ko-KR" sz="1400" b="1" dirty="0" smtClean="0">
                  <a:solidFill>
                    <a:schemeClr val="tx1"/>
                  </a:solidFill>
                  <a:cs typeface="Arial" pitchFamily="34" charset="0"/>
                </a:rPr>
                <a:t># (If the above result is not disabled) perform setsett0</a:t>
              </a:r>
              <a:endParaRPr lang="en-US" altLang="ko-KR" sz="1200" dirty="0" smtClean="0">
                <a:solidFill>
                  <a:schemeClr val="tx1"/>
                </a:solidFill>
                <a:latin typeface="+mj-lt"/>
                <a:cs typeface="Arial" pitchFamily="34" charset="0"/>
              </a:endParaRPr>
            </a:p>
            <a:p>
              <a:pPr>
                <a:lnSpc>
                  <a:spcPct val="130000"/>
                </a:lnSpc>
              </a:pPr>
              <a:r>
                <a:rPr lang="en-US" altLang="ko-KR" sz="1600" b="1" dirty="0" smtClean="0">
                  <a:solidFill>
                    <a:schemeClr val="tx1"/>
                  </a:solidFill>
                  <a:latin typeface="+mj-lt"/>
                  <a:cs typeface="Arial" pitchFamily="34" charset="0"/>
                </a:rPr>
                <a:t>	</a:t>
              </a:r>
            </a:p>
            <a:p>
              <a:pPr>
                <a:lnSpc>
                  <a:spcPct val="130000"/>
                </a:lnSpc>
              </a:pPr>
              <a:r>
                <a:rPr lang="en-US" altLang="ko-KR" sz="1600" b="1" dirty="0"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14" name="모서리가 둥근 직사각형 13"/>
            <p:cNvSpPr/>
            <p:nvPr/>
          </p:nvSpPr>
          <p:spPr>
            <a:xfrm>
              <a:off x="686526" y="1664804"/>
              <a:ext cx="1998222"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set-up deactivation</a:t>
              </a:r>
              <a:endParaRPr lang="ko-KR" altLang="en-US" sz="1600" b="1" dirty="0">
                <a:solidFill>
                  <a:schemeClr val="bg1"/>
                </a:solidFill>
                <a:latin typeface="Arial" pitchFamily="34" charset="0"/>
                <a:cs typeface="Arial" pitchFamily="34" charset="0"/>
              </a:endParaRPr>
            </a:p>
          </p:txBody>
        </p:sp>
      </p:grpSp>
    </p:spTree>
    <p:extLst>
      <p:ext uri="{BB962C8B-B14F-4D97-AF65-F5344CB8AC3E}">
        <p14:creationId xmlns:p14="http://schemas.microsoft.com/office/powerpoint/2010/main" val="32419802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idx="1"/>
          </p:nvPr>
        </p:nvSpPr>
        <p:spPr/>
        <p:txBody>
          <a:bodyPr/>
          <a:lstStyle/>
          <a:p>
            <a:r>
              <a:rPr lang="en-US" altLang="ko-KR" smtClean="0"/>
              <a:t>umask check</a:t>
            </a:r>
            <a:endParaRPr lang="ko-KR" altLang="en-US" dirty="0"/>
          </a:p>
        </p:txBody>
      </p:sp>
      <p:sp>
        <p:nvSpPr>
          <p:cNvPr id="3" name="제목 2"/>
          <p:cNvSpPr>
            <a:spLocks noGrp="1"/>
          </p:cNvSpPr>
          <p:nvPr>
            <p:ph type="title"/>
          </p:nvPr>
        </p:nvSpPr>
        <p:spPr/>
        <p:txBody>
          <a:bodyPr/>
          <a:lstStyle/>
          <a:p>
            <a:r>
              <a:rPr lang="en-US" altLang="ko-KR" smtClean="0"/>
              <a:t>Ⅰ. prework</a:t>
            </a:r>
            <a:endParaRPr lang="ko-KR" altLang="en-US" dirty="0"/>
          </a:p>
        </p:txBody>
      </p:sp>
      <p:sp>
        <p:nvSpPr>
          <p:cNvPr id="12" name="내용 개체 틀 11"/>
          <p:cNvSpPr>
            <a:spLocks noGrp="1"/>
          </p:cNvSpPr>
          <p:nvPr>
            <p:ph sz="quarter" idx="13"/>
          </p:nvPr>
        </p:nvSpPr>
        <p:spPr/>
        <p:txBody>
          <a:bodyPr/>
          <a:lstStyle/>
          <a:p>
            <a:endParaRPr lang="ko-KR" altLang="en-US" dirty="0"/>
          </a:p>
        </p:txBody>
      </p:sp>
      <p:grpSp>
        <p:nvGrpSpPr>
          <p:cNvPr id="16" name="그룹 15"/>
          <p:cNvGrpSpPr/>
          <p:nvPr/>
        </p:nvGrpSpPr>
        <p:grpSpPr>
          <a:xfrm>
            <a:off x="676581" y="1256552"/>
            <a:ext cx="8550950" cy="1476908"/>
            <a:chOff x="686526" y="1664804"/>
            <a:chExt cx="8550950" cy="1476908"/>
          </a:xfrm>
        </p:grpSpPr>
        <p:sp>
          <p:nvSpPr>
            <p:cNvPr id="17" name="모서리가 둥근 직사각형 16"/>
            <p:cNvSpPr/>
            <p:nvPr/>
          </p:nvSpPr>
          <p:spPr>
            <a:xfrm>
              <a:off x="686526" y="2024844"/>
              <a:ext cx="8550950" cy="1116868"/>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(Check current status)</a:t>
              </a:r>
              <a:endParaRPr lang="en-US" altLang="ko-KR" sz="1400" b="1" dirty="0" smtClean="0">
                <a:solidFill>
                  <a:srgbClr val="0070C0"/>
                </a:solidFill>
                <a:cs typeface="Arial" pitchFamily="34" charset="0"/>
              </a:endParaRPr>
            </a:p>
            <a:p>
              <a:pPr>
                <a:lnSpc>
                  <a:spcPct val="130000"/>
                </a:lnSpc>
              </a:pPr>
              <a:r>
                <a:rPr lang="en-US" altLang="ko-KR" sz="1200" b="1" smtClean="0">
                  <a:solidFill>
                    <a:schemeClr val="tx1"/>
                  </a:solidFill>
                  <a:cs typeface="Arial" pitchFamily="34" charset="0"/>
                </a:rPr>
                <a:t>[root@sp_sq_dev_an2_me_hdp_01 ~] umask</a:t>
              </a:r>
              <a:endParaRPr lang="en-US" altLang="ko-KR" sz="1200" b="1" dirty="0">
                <a:solidFill>
                  <a:schemeClr val="tx1"/>
                </a:solidFill>
                <a:cs typeface="Arial" pitchFamily="34" charset="0"/>
              </a:endParaRPr>
            </a:p>
            <a:p>
              <a:pPr>
                <a:lnSpc>
                  <a:spcPct val="130000"/>
                </a:lnSpc>
              </a:pPr>
              <a:r>
                <a:rPr lang="en-US" altLang="ko-KR" sz="1200" b="1" smtClean="0">
                  <a:solidFill>
                    <a:schemeClr val="tx1"/>
                  </a:solidFill>
                  <a:cs typeface="Arial" pitchFamily="34" charset="0"/>
                </a:rPr>
                <a:t>0022</a:t>
              </a:r>
              <a:endParaRPr lang="en-US" altLang="ko-KR" sz="1200" b="1" dirty="0">
                <a:solidFill>
                  <a:schemeClr val="tx1"/>
                </a:solidFill>
                <a:cs typeface="Arial" pitchFamily="34" charset="0"/>
              </a:endParaRPr>
            </a:p>
            <a:p>
              <a:pPr>
                <a:lnSpc>
                  <a:spcPct val="130000"/>
                </a:lnSpc>
              </a:pPr>
              <a:r>
                <a:rPr lang="en-US" altLang="ko-KR" sz="1400" b="1" smtClean="0">
                  <a:solidFill>
                    <a:srgbClr val="0070C0"/>
                  </a:solidFill>
                  <a:cs typeface="Arial" pitchFamily="34" charset="0"/>
                </a:rPr>
                <a:t># If the above result value is not 0022, request change to center</a:t>
              </a:r>
              <a:endParaRPr lang="en-US" altLang="ko-KR" sz="1400" b="1" dirty="0" smtClean="0">
                <a:solidFill>
                  <a:srgbClr val="0070C0"/>
                </a:solidFill>
                <a:cs typeface="Arial" pitchFamily="34" charset="0"/>
              </a:endParaRPr>
            </a:p>
            <a:p>
              <a:pPr>
                <a:lnSpc>
                  <a:spcPct val="130000"/>
                </a:lnSpc>
              </a:pPr>
              <a:endParaRPr lang="en-US" altLang="ko-KR" sz="1400" b="1" dirty="0" smtClean="0">
                <a:solidFill>
                  <a:srgbClr val="0070C0"/>
                </a:solidFill>
                <a:cs typeface="Arial" pitchFamily="34" charset="0"/>
              </a:endParaRPr>
            </a:p>
            <a:p>
              <a:pPr>
                <a:lnSpc>
                  <a:spcPct val="130000"/>
                </a:lnSpc>
              </a:pPr>
              <a:endParaRPr lang="en-US" altLang="ko-KR" sz="1200" dirty="0" smtClean="0">
                <a:solidFill>
                  <a:schemeClr val="tx1"/>
                </a:solidFill>
                <a:cs typeface="Arial" pitchFamily="34" charset="0"/>
              </a:endParaRPr>
            </a:p>
            <a:p>
              <a:pPr>
                <a:lnSpc>
                  <a:spcPct val="130000"/>
                </a:lnSpc>
              </a:pPr>
              <a:r>
                <a:rPr lang="en-US" altLang="ko-KR" sz="1200" smtClean="0">
                  <a:solidFill>
                    <a:schemeClr val="tx1"/>
                  </a:solidFill>
                  <a:latin typeface="+mj-lt"/>
                  <a:cs typeface="Arial" pitchFamily="34" charset="0"/>
                </a:rPr>
                <a:t>	</a:t>
              </a:r>
              <a:endParaRPr lang="en-US" altLang="ko-KR" sz="1200"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smtClean="0">
                <a:solidFill>
                  <a:schemeClr val="tx1"/>
                </a:solidFill>
                <a:latin typeface="+mj-lt"/>
                <a:cs typeface="Arial" pitchFamily="34" charset="0"/>
              </a:endParaRPr>
            </a:p>
            <a:p>
              <a:pPr>
                <a:lnSpc>
                  <a:spcPct val="130000"/>
                </a:lnSpc>
              </a:pPr>
              <a:r>
                <a:rPr lang="en-US" altLang="ko-KR" sz="1600" b="1" smtClean="0">
                  <a:solidFill>
                    <a:schemeClr val="tx1"/>
                  </a:solidFill>
                  <a:latin typeface="+mj-lt"/>
                  <a:cs typeface="Arial" pitchFamily="34" charset="0"/>
                </a:rPr>
                <a:t>	</a:t>
              </a:r>
              <a:endParaRPr lang="en-US" altLang="ko-KR" sz="1600" b="1" dirty="0">
                <a:solidFill>
                  <a:schemeClr val="tx1"/>
                </a:solidFill>
                <a:latin typeface="+mj-lt"/>
                <a:cs typeface="Arial" pitchFamily="34" charset="0"/>
              </a:endParaRPr>
            </a:p>
          </p:txBody>
        </p:sp>
        <p:sp>
          <p:nvSpPr>
            <p:cNvPr id="18" name="모서리가 둥근 직사각형 17"/>
            <p:cNvSpPr/>
            <p:nvPr/>
          </p:nvSpPr>
          <p:spPr>
            <a:xfrm>
              <a:off x="686526" y="1664804"/>
              <a:ext cx="1566174"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Check UMASK</a:t>
              </a:r>
              <a:endParaRPr lang="ko-KR" altLang="en-US" sz="1600" b="1" dirty="0">
                <a:solidFill>
                  <a:schemeClr val="bg1"/>
                </a:solidFill>
                <a:latin typeface="Arial" pitchFamily="34" charset="0"/>
                <a:cs typeface="Arial" pitchFamily="34" charset="0"/>
              </a:endParaRPr>
            </a:p>
          </p:txBody>
        </p:sp>
      </p:grpSp>
    </p:spTree>
    <p:extLst>
      <p:ext uri="{BB962C8B-B14F-4D97-AF65-F5344CB8AC3E}">
        <p14:creationId xmlns:p14="http://schemas.microsoft.com/office/powerpoint/2010/main" val="33042966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smtClean="0"/>
              <a:t>Ⅱ. Repository Configuration</a:t>
            </a:r>
            <a:endParaRPr lang="ko-KR" altLang="en-US" dirty="0"/>
          </a:p>
        </p:txBody>
      </p:sp>
      <p:sp>
        <p:nvSpPr>
          <p:cNvPr id="12" name="내용 개체 틀 11"/>
          <p:cNvSpPr>
            <a:spLocks noGrp="1"/>
          </p:cNvSpPr>
          <p:nvPr>
            <p:ph sz="quarter" idx="13"/>
          </p:nvPr>
        </p:nvSpPr>
        <p:spPr/>
        <p:txBody>
          <a:bodyPr/>
          <a:lstStyle/>
          <a:p>
            <a:endParaRPr lang="ko-KR" altLang="en-US" dirty="0"/>
          </a:p>
        </p:txBody>
      </p:sp>
      <p:grpSp>
        <p:nvGrpSpPr>
          <p:cNvPr id="10" name="그룹 9"/>
          <p:cNvGrpSpPr/>
          <p:nvPr/>
        </p:nvGrpSpPr>
        <p:grpSpPr>
          <a:xfrm>
            <a:off x="380492" y="764704"/>
            <a:ext cx="8892988" cy="5976664"/>
            <a:chOff x="686526" y="1664804"/>
            <a:chExt cx="8881191" cy="4380835"/>
          </a:xfrm>
        </p:grpSpPr>
        <p:sp>
          <p:nvSpPr>
            <p:cNvPr id="11" name="모서리가 둥근 직사각형 10"/>
            <p:cNvSpPr/>
            <p:nvPr/>
          </p:nvSpPr>
          <p:spPr>
            <a:xfrm>
              <a:off x="686526" y="2024844"/>
              <a:ext cx="8881191" cy="4020795"/>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dirty="0" smtClean="0">
                  <a:solidFill>
                    <a:srgbClr val="0070C0"/>
                  </a:solidFill>
                  <a:cs typeface="Arial" pitchFamily="34" charset="0"/>
                </a:rPr>
                <a:t># External firewall ANY OPEN</a:t>
              </a:r>
            </a:p>
            <a:p>
              <a:pPr>
                <a:lnSpc>
                  <a:spcPct val="130000"/>
                </a:lnSpc>
              </a:pPr>
              <a:r>
                <a:rPr lang="en-US" altLang="ko-KR" sz="1400" b="1" dirty="0" smtClean="0">
                  <a:solidFill>
                    <a:srgbClr val="0070C0"/>
                  </a:solidFill>
                  <a:latin typeface="+mj-lt"/>
                  <a:cs typeface="Arial" pitchFamily="34" charset="0"/>
                </a:rPr>
                <a:t># Creating an </a:t>
              </a:r>
              <a:r>
                <a:rPr lang="en-US" altLang="ko-KR" sz="1400" b="1" dirty="0" err="1" smtClean="0">
                  <a:solidFill>
                    <a:srgbClr val="0070C0"/>
                  </a:solidFill>
                  <a:latin typeface="+mj-lt"/>
                  <a:cs typeface="Arial" pitchFamily="34" charset="0"/>
                </a:rPr>
                <a:t>ambari.repo</a:t>
              </a:r>
              <a:r>
                <a:rPr lang="en-US" altLang="ko-KR" sz="1400" b="1" dirty="0" smtClean="0">
                  <a:solidFill>
                    <a:srgbClr val="0070C0"/>
                  </a:solidFill>
                  <a:latin typeface="+mj-lt"/>
                  <a:cs typeface="Arial" pitchFamily="34" charset="0"/>
                </a:rPr>
                <a:t> file with the root account</a:t>
              </a:r>
            </a:p>
            <a:p>
              <a:pPr>
                <a:lnSpc>
                  <a:spcPct val="130000"/>
                </a:lnSpc>
              </a:pPr>
              <a:endParaRPr lang="en-US" altLang="ko-KR" sz="1400" b="1" dirty="0">
                <a:solidFill>
                  <a:srgbClr val="0070C0"/>
                </a:solidFill>
                <a:latin typeface="+mj-lt"/>
                <a:cs typeface="Arial" pitchFamily="34" charset="0"/>
              </a:endParaRPr>
            </a:p>
            <a:p>
              <a:pPr>
                <a:lnSpc>
                  <a:spcPct val="130000"/>
                </a:lnSpc>
              </a:pPr>
              <a:r>
                <a:rPr lang="en-US" altLang="ko-KR" sz="800" b="1" dirty="0" smtClean="0">
                  <a:solidFill>
                    <a:srgbClr val="0061AF"/>
                  </a:solidFill>
                  <a:latin typeface="+mj-lt"/>
                  <a:cs typeface="Arial" pitchFamily="34" charset="0"/>
                </a:rPr>
                <a:t>[root@sp_sq_dev_an2_me_hdp_01 /</a:t>
              </a:r>
              <a:r>
                <a:rPr lang="en-US" altLang="ko-KR" sz="800" b="1" dirty="0" err="1" smtClean="0">
                  <a:solidFill>
                    <a:srgbClr val="0061AF"/>
                  </a:solidFill>
                  <a:latin typeface="+mj-lt"/>
                  <a:cs typeface="Arial" pitchFamily="34" charset="0"/>
                </a:rPr>
                <a:t>etc</a:t>
              </a:r>
              <a:r>
                <a:rPr lang="en-US" altLang="ko-KR" sz="800" b="1" dirty="0" smtClean="0">
                  <a:solidFill>
                    <a:srgbClr val="0061AF"/>
                  </a:solidFill>
                  <a:latin typeface="+mj-lt"/>
                  <a:cs typeface="Arial" pitchFamily="34" charset="0"/>
                </a:rPr>
                <a:t>/</a:t>
              </a:r>
              <a:r>
                <a:rPr lang="en-US" altLang="ko-KR" sz="800" b="1" dirty="0" err="1" smtClean="0">
                  <a:solidFill>
                    <a:srgbClr val="0061AF"/>
                  </a:solidFill>
                  <a:latin typeface="+mj-lt"/>
                  <a:cs typeface="Arial" pitchFamily="34" charset="0"/>
                </a:rPr>
                <a:t>yum.repos.d</a:t>
              </a:r>
              <a:r>
                <a:rPr lang="en-US" altLang="ko-KR" sz="800" b="1" dirty="0" smtClean="0">
                  <a:solidFill>
                    <a:srgbClr val="0061AF"/>
                  </a:solidFill>
                  <a:latin typeface="+mj-lt"/>
                  <a:cs typeface="Arial" pitchFamily="34" charset="0"/>
                </a:rPr>
                <a:t>]vi </a:t>
              </a:r>
              <a:r>
                <a:rPr lang="en-US" altLang="ko-KR" sz="800" b="1" dirty="0" err="1" smtClean="0">
                  <a:solidFill>
                    <a:srgbClr val="0061AF"/>
                  </a:solidFill>
                  <a:latin typeface="+mj-lt"/>
                  <a:cs typeface="Arial" pitchFamily="34" charset="0"/>
                </a:rPr>
                <a:t>ambari.repo</a:t>
              </a:r>
              <a:endParaRPr lang="en-US" altLang="ko-KR" sz="800" b="1" dirty="0">
                <a:solidFill>
                  <a:srgbClr val="0061AF"/>
                </a:solidFill>
                <a:latin typeface="+mj-lt"/>
                <a:cs typeface="Arial" pitchFamily="34" charset="0"/>
              </a:endParaRPr>
            </a:p>
            <a:p>
              <a:pPr>
                <a:lnSpc>
                  <a:spcPct val="130000"/>
                </a:lnSpc>
              </a:pPr>
              <a:r>
                <a:rPr lang="en-US" altLang="ko-KR" sz="800" b="1" dirty="0" smtClean="0">
                  <a:solidFill>
                    <a:srgbClr val="0061AF"/>
                  </a:solidFill>
                  <a:latin typeface="+mj-lt"/>
                  <a:cs typeface="Arial" pitchFamily="34" charset="0"/>
                </a:rPr>
                <a:t>#VERSION_NUMBER=2.7.3.0-139</a:t>
              </a:r>
              <a:endParaRPr lang="en-US" altLang="ko-KR" sz="800" b="1" dirty="0">
                <a:solidFill>
                  <a:srgbClr val="0061AF"/>
                </a:solidFill>
                <a:latin typeface="+mj-lt"/>
                <a:cs typeface="Arial" pitchFamily="34" charset="0"/>
              </a:endParaRPr>
            </a:p>
            <a:p>
              <a:pPr>
                <a:lnSpc>
                  <a:spcPct val="130000"/>
                </a:lnSpc>
              </a:pPr>
              <a:r>
                <a:rPr lang="en-US" altLang="ko-KR" sz="800" b="1" dirty="0" smtClean="0">
                  <a:solidFill>
                    <a:srgbClr val="0061AF"/>
                  </a:solidFill>
                  <a:latin typeface="+mj-lt"/>
                  <a:cs typeface="Arial" pitchFamily="34" charset="0"/>
                </a:rPr>
                <a:t>[ambari-2.7.3.0]</a:t>
              </a:r>
              <a:endParaRPr lang="en-US" altLang="ko-KR" sz="800" b="1" dirty="0">
                <a:solidFill>
                  <a:srgbClr val="0061AF"/>
                </a:solidFill>
                <a:latin typeface="+mj-lt"/>
                <a:cs typeface="Arial" pitchFamily="34" charset="0"/>
              </a:endParaRPr>
            </a:p>
            <a:p>
              <a:pPr>
                <a:lnSpc>
                  <a:spcPct val="130000"/>
                </a:lnSpc>
              </a:pPr>
              <a:r>
                <a:rPr lang="en-US" altLang="ko-KR" sz="800" b="1" dirty="0" smtClean="0">
                  <a:solidFill>
                    <a:srgbClr val="0061AF"/>
                  </a:solidFill>
                  <a:latin typeface="+mj-lt"/>
                  <a:cs typeface="Arial" pitchFamily="34" charset="0"/>
                </a:rPr>
                <a:t>#json.url = http://public-repo-1.hortonworks.com/HDP/hdp_urlinfo.json</a:t>
              </a:r>
              <a:endParaRPr lang="en-US" altLang="ko-KR" sz="800" b="1" dirty="0">
                <a:solidFill>
                  <a:srgbClr val="0061AF"/>
                </a:solidFill>
                <a:latin typeface="+mj-lt"/>
                <a:cs typeface="Arial" pitchFamily="34" charset="0"/>
              </a:endParaRPr>
            </a:p>
            <a:p>
              <a:pPr>
                <a:lnSpc>
                  <a:spcPct val="130000"/>
                </a:lnSpc>
              </a:pPr>
              <a:r>
                <a:rPr lang="en-US" altLang="ko-KR" sz="800" b="1" dirty="0" smtClean="0">
                  <a:solidFill>
                    <a:srgbClr val="0061AF"/>
                  </a:solidFill>
                  <a:latin typeface="+mj-lt"/>
                  <a:cs typeface="Arial" pitchFamily="34" charset="0"/>
                </a:rPr>
                <a:t>name=</a:t>
              </a:r>
              <a:r>
                <a:rPr lang="en-US" altLang="ko-KR" sz="800" b="1" dirty="0" err="1" smtClean="0">
                  <a:solidFill>
                    <a:srgbClr val="0061AF"/>
                  </a:solidFill>
                  <a:latin typeface="+mj-lt"/>
                  <a:cs typeface="Arial" pitchFamily="34" charset="0"/>
                </a:rPr>
                <a:t>ambari</a:t>
              </a:r>
              <a:r>
                <a:rPr lang="en-US" altLang="ko-KR" sz="800" b="1" dirty="0" smtClean="0">
                  <a:solidFill>
                    <a:srgbClr val="0061AF"/>
                  </a:solidFill>
                  <a:latin typeface="+mj-lt"/>
                  <a:cs typeface="Arial" pitchFamily="34" charset="0"/>
                </a:rPr>
                <a:t> Version - ambari-2.7.3.0</a:t>
              </a:r>
              <a:endParaRPr lang="en-US" altLang="ko-KR" sz="800" b="1" dirty="0">
                <a:solidFill>
                  <a:srgbClr val="0061AF"/>
                </a:solidFill>
                <a:latin typeface="+mj-lt"/>
                <a:cs typeface="Arial" pitchFamily="34" charset="0"/>
              </a:endParaRPr>
            </a:p>
            <a:p>
              <a:pPr>
                <a:lnSpc>
                  <a:spcPct val="130000"/>
                </a:lnSpc>
              </a:pPr>
              <a:r>
                <a:rPr lang="en-US" altLang="ko-KR" sz="800" b="1" dirty="0" err="1" smtClean="0">
                  <a:solidFill>
                    <a:srgbClr val="0061AF"/>
                  </a:solidFill>
                  <a:latin typeface="+mj-lt"/>
                  <a:cs typeface="Arial" pitchFamily="34" charset="0"/>
                </a:rPr>
                <a:t>baseurl</a:t>
              </a:r>
              <a:r>
                <a:rPr lang="en-US" altLang="ko-KR" sz="800" b="1" dirty="0" smtClean="0">
                  <a:solidFill>
                    <a:srgbClr val="0061AF"/>
                  </a:solidFill>
                  <a:latin typeface="+mj-lt"/>
                  <a:cs typeface="Arial" pitchFamily="34" charset="0"/>
                </a:rPr>
                <a:t>=http://public-repo-1.hortonworks.com/ambari/centos7/2.x/updates/2.7.3.0</a:t>
              </a:r>
              <a:endParaRPr lang="en-US" altLang="ko-KR" sz="800" b="1" dirty="0">
                <a:solidFill>
                  <a:srgbClr val="0061AF"/>
                </a:solidFill>
                <a:latin typeface="+mj-lt"/>
                <a:cs typeface="Arial" pitchFamily="34" charset="0"/>
              </a:endParaRPr>
            </a:p>
            <a:p>
              <a:pPr>
                <a:lnSpc>
                  <a:spcPct val="130000"/>
                </a:lnSpc>
              </a:pPr>
              <a:r>
                <a:rPr lang="en-US" altLang="ko-KR" sz="800" b="1" dirty="0" err="1" smtClean="0">
                  <a:solidFill>
                    <a:srgbClr val="0061AF"/>
                  </a:solidFill>
                  <a:latin typeface="+mj-lt"/>
                  <a:cs typeface="Arial" pitchFamily="34" charset="0"/>
                </a:rPr>
                <a:t>gpgcheck</a:t>
              </a:r>
              <a:r>
                <a:rPr lang="en-US" altLang="ko-KR" sz="800" b="1" dirty="0" smtClean="0">
                  <a:solidFill>
                    <a:srgbClr val="0061AF"/>
                  </a:solidFill>
                  <a:latin typeface="+mj-lt"/>
                  <a:cs typeface="Arial" pitchFamily="34" charset="0"/>
                </a:rPr>
                <a:t>=1</a:t>
              </a:r>
              <a:endParaRPr lang="en-US" altLang="ko-KR" sz="800" b="1" dirty="0">
                <a:solidFill>
                  <a:srgbClr val="0061AF"/>
                </a:solidFill>
                <a:latin typeface="+mj-lt"/>
                <a:cs typeface="Arial" pitchFamily="34" charset="0"/>
              </a:endParaRPr>
            </a:p>
            <a:p>
              <a:pPr>
                <a:lnSpc>
                  <a:spcPct val="130000"/>
                </a:lnSpc>
              </a:pPr>
              <a:r>
                <a:rPr lang="en-US" altLang="ko-KR" sz="800" b="1" dirty="0" err="1" smtClean="0">
                  <a:solidFill>
                    <a:srgbClr val="0061AF"/>
                  </a:solidFill>
                  <a:latin typeface="+mj-lt"/>
                  <a:cs typeface="Arial" pitchFamily="34" charset="0"/>
                </a:rPr>
                <a:t>gpgkey</a:t>
              </a:r>
              <a:r>
                <a:rPr lang="en-US" altLang="ko-KR" sz="800" b="1" dirty="0" smtClean="0">
                  <a:solidFill>
                    <a:srgbClr val="0061AF"/>
                  </a:solidFill>
                  <a:latin typeface="+mj-lt"/>
                  <a:cs typeface="Arial" pitchFamily="34" charset="0"/>
                </a:rPr>
                <a:t>=http://public-repo-1.hortonworks.com/ambari/centos7/2.x/updates/2.7.3.0/RPM-GPG-KEY/RPM-GPG-KEY-Jenkins</a:t>
              </a:r>
              <a:endParaRPr lang="en-US" altLang="ko-KR" sz="800" b="1" dirty="0">
                <a:solidFill>
                  <a:srgbClr val="0061AF"/>
                </a:solidFill>
                <a:latin typeface="+mj-lt"/>
                <a:cs typeface="Arial" pitchFamily="34" charset="0"/>
              </a:endParaRPr>
            </a:p>
            <a:p>
              <a:pPr>
                <a:lnSpc>
                  <a:spcPct val="130000"/>
                </a:lnSpc>
              </a:pPr>
              <a:r>
                <a:rPr lang="en-US" altLang="ko-KR" sz="800" b="1" dirty="0" smtClean="0">
                  <a:solidFill>
                    <a:srgbClr val="0061AF"/>
                  </a:solidFill>
                  <a:latin typeface="+mj-lt"/>
                  <a:cs typeface="Arial" pitchFamily="34" charset="0"/>
                </a:rPr>
                <a:t>enabled=1</a:t>
              </a:r>
              <a:endParaRPr lang="en-US" altLang="ko-KR" sz="800" b="1" dirty="0">
                <a:solidFill>
                  <a:srgbClr val="0061AF"/>
                </a:solidFill>
                <a:latin typeface="+mj-lt"/>
                <a:cs typeface="Arial" pitchFamily="34" charset="0"/>
              </a:endParaRPr>
            </a:p>
            <a:p>
              <a:pPr>
                <a:lnSpc>
                  <a:spcPct val="130000"/>
                </a:lnSpc>
              </a:pPr>
              <a:r>
                <a:rPr lang="en-US" altLang="ko-KR" sz="800" b="1" dirty="0" smtClean="0">
                  <a:solidFill>
                    <a:srgbClr val="0061AF"/>
                  </a:solidFill>
                  <a:latin typeface="+mj-lt"/>
                  <a:cs typeface="Arial" pitchFamily="34" charset="0"/>
                </a:rPr>
                <a:t>priority=1</a:t>
              </a:r>
              <a:endParaRPr lang="en-US" altLang="ko-KR" sz="800" b="1" dirty="0">
                <a:solidFill>
                  <a:srgbClr val="0061AF"/>
                </a:solidFill>
                <a:latin typeface="+mj-lt"/>
                <a:cs typeface="Arial" pitchFamily="34" charset="0"/>
              </a:endParaRPr>
            </a:p>
            <a:p>
              <a:pPr>
                <a:lnSpc>
                  <a:spcPct val="130000"/>
                </a:lnSpc>
              </a:pPr>
              <a:endParaRPr lang="en-US" altLang="ko-KR" sz="800" b="1" dirty="0">
                <a:solidFill>
                  <a:srgbClr val="0061AF"/>
                </a:solidFill>
                <a:latin typeface="+mj-lt"/>
                <a:cs typeface="Arial" pitchFamily="34" charset="0"/>
              </a:endParaRPr>
            </a:p>
            <a:p>
              <a:pPr>
                <a:lnSpc>
                  <a:spcPct val="130000"/>
                </a:lnSpc>
              </a:pPr>
              <a:r>
                <a:rPr lang="en-US" altLang="ko-KR" sz="800" b="1" dirty="0" smtClean="0">
                  <a:solidFill>
                    <a:schemeClr val="tx1"/>
                  </a:solidFill>
                  <a:cs typeface="Arial" pitchFamily="34" charset="0"/>
                </a:rPr>
                <a:t>yum clean all</a:t>
              </a:r>
              <a:endParaRPr lang="en-US" altLang="ko-KR" sz="800" b="1" dirty="0">
                <a:solidFill>
                  <a:schemeClr val="tx1"/>
                </a:solidFill>
                <a:cs typeface="Arial" pitchFamily="34" charset="0"/>
              </a:endParaRPr>
            </a:p>
            <a:p>
              <a:pPr>
                <a:lnSpc>
                  <a:spcPct val="130000"/>
                </a:lnSpc>
              </a:pPr>
              <a:r>
                <a:rPr lang="en-US" altLang="ko-KR" sz="800" b="1" dirty="0" smtClean="0">
                  <a:solidFill>
                    <a:schemeClr val="tx1"/>
                  </a:solidFill>
                  <a:cs typeface="Arial" pitchFamily="34" charset="0"/>
                </a:rPr>
                <a:t>yum </a:t>
              </a:r>
              <a:r>
                <a:rPr lang="en-US" altLang="ko-KR" sz="800" b="1" dirty="0" err="1" smtClean="0">
                  <a:solidFill>
                    <a:schemeClr val="tx1"/>
                  </a:solidFill>
                  <a:cs typeface="Arial" pitchFamily="34" charset="0"/>
                </a:rPr>
                <a:t>repolist</a:t>
              </a:r>
              <a:endParaRPr lang="en-US" altLang="ko-KR" sz="800" b="1" dirty="0">
                <a:solidFill>
                  <a:schemeClr val="tx1"/>
                </a:solidFill>
                <a:cs typeface="Arial" pitchFamily="34" charset="0"/>
              </a:endParaRPr>
            </a:p>
            <a:p>
              <a:pPr>
                <a:lnSpc>
                  <a:spcPct val="130000"/>
                </a:lnSpc>
              </a:pPr>
              <a:endParaRPr lang="en-US" altLang="ko-KR" sz="800" b="1" dirty="0">
                <a:solidFill>
                  <a:srgbClr val="0061AF"/>
                </a:solidFill>
                <a:latin typeface="+mj-lt"/>
                <a:cs typeface="Arial" pitchFamily="34" charset="0"/>
              </a:endParaRPr>
            </a:p>
          </p:txBody>
        </p:sp>
        <p:sp>
          <p:nvSpPr>
            <p:cNvPr id="13" name="모서리가 둥근 직사각형 12"/>
            <p:cNvSpPr/>
            <p:nvPr/>
          </p:nvSpPr>
          <p:spPr>
            <a:xfrm>
              <a:off x="686526" y="1664804"/>
              <a:ext cx="4278792" cy="360040"/>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Creating external repository setup &amp; ambari.repo</a:t>
              </a:r>
              <a:endParaRPr lang="ko-KR" altLang="en-US" sz="1600" b="1" dirty="0">
                <a:solidFill>
                  <a:schemeClr val="bg1"/>
                </a:solidFill>
                <a:latin typeface="Arial" pitchFamily="34" charset="0"/>
                <a:cs typeface="Arial" pitchFamily="34" charset="0"/>
              </a:endParaRPr>
            </a:p>
          </p:txBody>
        </p:sp>
      </p:grpSp>
    </p:spTree>
    <p:extLst>
      <p:ext uri="{BB962C8B-B14F-4D97-AF65-F5344CB8AC3E}">
        <p14:creationId xmlns:p14="http://schemas.microsoft.com/office/powerpoint/2010/main" val="37737259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normAutofit/>
          </a:bodyPr>
          <a:lstStyle/>
          <a:p>
            <a:r>
              <a:rPr lang="en-US" altLang="ko-KR" smtClean="0"/>
              <a:t>Ⅲ. Installing ambari</a:t>
            </a:r>
            <a:endParaRPr lang="ko-KR" altLang="en-US" dirty="0"/>
          </a:p>
        </p:txBody>
      </p:sp>
      <p:sp>
        <p:nvSpPr>
          <p:cNvPr id="12" name="내용 개체 틀 11"/>
          <p:cNvSpPr>
            <a:spLocks noGrp="1"/>
          </p:cNvSpPr>
          <p:nvPr>
            <p:ph sz="quarter" idx="13"/>
          </p:nvPr>
        </p:nvSpPr>
        <p:spPr/>
        <p:txBody>
          <a:bodyPr/>
          <a:lstStyle/>
          <a:p>
            <a:endParaRPr lang="ko-KR" altLang="en-US" dirty="0"/>
          </a:p>
        </p:txBody>
      </p:sp>
      <p:sp>
        <p:nvSpPr>
          <p:cNvPr id="8" name="모서리가 둥근 직사각형 7"/>
          <p:cNvSpPr/>
          <p:nvPr/>
        </p:nvSpPr>
        <p:spPr>
          <a:xfrm>
            <a:off x="272480" y="1088740"/>
            <a:ext cx="9253028" cy="5436604"/>
          </a:xfrm>
          <a:prstGeom prst="roundRect">
            <a:avLst>
              <a:gd name="adj" fmla="val 2403"/>
            </a:avLst>
          </a:prstGeom>
          <a:solidFill>
            <a:schemeClr val="bg1">
              <a:lumMod val="95000"/>
            </a:schemeClr>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rtlCol="0" anchor="t">
            <a:noAutofit/>
          </a:bodyPr>
          <a:lstStyle/>
          <a:p>
            <a:pPr>
              <a:lnSpc>
                <a:spcPct val="130000"/>
              </a:lnSpc>
            </a:pPr>
            <a:r>
              <a:rPr lang="en-US" altLang="ko-KR" sz="1400" b="1" smtClean="0">
                <a:solidFill>
                  <a:srgbClr val="0070C0"/>
                </a:solidFill>
                <a:cs typeface="Arial" pitchFamily="34" charset="0"/>
              </a:rPr>
              <a:t># yum -y install ambari-server</a:t>
            </a:r>
            <a:endParaRPr lang="en-US" altLang="ko-KR" sz="1400" b="1" dirty="0" smtClean="0">
              <a:solidFill>
                <a:srgbClr val="0070C0"/>
              </a:solidFill>
              <a:cs typeface="Arial" pitchFamily="34" charset="0"/>
            </a:endParaRPr>
          </a:p>
          <a:p>
            <a:r>
              <a:rPr lang="en-US" altLang="ko-KR" sz="1000" b="1" smtClean="0">
                <a:solidFill>
                  <a:schemeClr val="tx1"/>
                </a:solidFill>
                <a:cs typeface="Arial" pitchFamily="34" charset="0"/>
              </a:rPr>
              <a:t>[root@sp_sq_dev_an2_me_hdp_01 ~] yum install ambari-server</a:t>
            </a:r>
            <a:endParaRPr lang="en-US" altLang="ko-KR" sz="1000" b="1" dirty="0">
              <a:solidFill>
                <a:srgbClr val="FF0000"/>
              </a:solidFill>
              <a:latin typeface="+mj-lt"/>
              <a:cs typeface="Arial" pitchFamily="34" charset="0"/>
            </a:endParaRPr>
          </a:p>
          <a:p>
            <a:r>
              <a:rPr lang="en-US" altLang="ko-KR" sz="800" smtClean="0">
                <a:solidFill>
                  <a:schemeClr val="tx1"/>
                </a:solidFill>
                <a:latin typeface="+mj-lt"/>
                <a:cs typeface="Arial" pitchFamily="34" charset="0"/>
              </a:rPr>
              <a:t>Loaded plugins: langpacks, product-id, search-disabled-repos, subscription-manager</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This system is not registered with an entitlement server. You can use subscription-manager to register.</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Resolving Dependencies</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--&gt; Running transaction check</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---&gt; Package ambari-server.x86_64 0:2.7.3.0-139 will be installed</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--&gt; Finished Dependency Resolution</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Dependencies Resolved</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Package                            Arch                        Version                           Repository                                   Size</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Installing:</a:t>
            </a:r>
            <a:endParaRPr lang="en-US" altLang="ko-KR" sz="800" dirty="0">
              <a:solidFill>
                <a:schemeClr val="tx1"/>
              </a:solidFill>
              <a:latin typeface="+mj-lt"/>
              <a:cs typeface="Arial" pitchFamily="34" charset="0"/>
            </a:endParaRPr>
          </a:p>
          <a:p>
            <a:r>
              <a:rPr lang="sv-SE" altLang="ko-KR" sz="800" smtClean="0">
                <a:solidFill>
                  <a:schemeClr val="tx1"/>
                </a:solidFill>
                <a:latin typeface="+mj-lt"/>
                <a:cs typeface="Arial" pitchFamily="34" charset="0"/>
              </a:rPr>
              <a:t>ambari-server                      x86_64                      2.7.3.0-139                       Updates-Ambari-2.7.3.0                      352 M</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Transaction Summary</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Install  1 Package</a:t>
            </a:r>
            <a:endParaRPr lang="en-US" altLang="ko-KR" sz="800" dirty="0">
              <a:solidFill>
                <a:schemeClr val="tx1"/>
              </a:solidFill>
              <a:latin typeface="+mj-lt"/>
              <a:cs typeface="Arial" pitchFamily="34" charset="0"/>
            </a:endParaRPr>
          </a:p>
          <a:p>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Total download size: 352 M</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Installed size: 418 M</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Is this ok [y/d/N]: y</a:t>
            </a:r>
            <a:endParaRPr lang="en-US" altLang="ko-KR" sz="800" dirty="0">
              <a:solidFill>
                <a:srgbClr val="FF0000"/>
              </a:solidFill>
              <a:latin typeface="+mj-lt"/>
              <a:cs typeface="Arial" pitchFamily="34" charset="0"/>
            </a:endParaRPr>
          </a:p>
          <a:p>
            <a:r>
              <a:rPr lang="en-US" altLang="ko-KR" sz="800" smtClean="0">
                <a:solidFill>
                  <a:schemeClr val="tx1"/>
                </a:solidFill>
                <a:latin typeface="+mj-lt"/>
                <a:cs typeface="Arial" pitchFamily="34" charset="0"/>
              </a:rPr>
              <a:t>Downloading packages:</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warning: /var/cache/yum/x86_64/7Server/Updates-Ambari-2.7.3.0/packages/ambari-server-2.7.3.0-139.x86_64.rpm: Header V4 RSA/SHA1 Signature, key ID 07513cad: NOKEY</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Public key for ambari-server-2.7.3.0-139.x86_64.rpm is not installed</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ambari-server-2.7.3.0-139.x86_64.rpm                                                                                         | 352 MB  00:00:04</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Retrieving key from http://182.195.49.51/ambari/centos7/2.7.3.0-139/RPM-GPG-KEY/RPM-GPG-KEY-Jenkins</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Importing GPG key 0x07513CAD:</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Userid     : "Jenkins (HDP Builds) &lt;jenkin@hortonworks.com&gt;"</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Fingerprint: df52 ed4f 7a3a 5882 c099 4c66 b973 3a7a 0751 3cad</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From       : http://182.195.49.51/ambari/centos7/2.7.3.0-139/RPM-GPG-KEY/RPM-GPG-KEY-Jenkins</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Is this ok [y/N]: y</a:t>
            </a:r>
            <a:endParaRPr lang="en-US" altLang="ko-KR" sz="800" dirty="0">
              <a:solidFill>
                <a:srgbClr val="FF0000"/>
              </a:solidFill>
              <a:latin typeface="+mj-lt"/>
              <a:cs typeface="Arial" pitchFamily="34" charset="0"/>
            </a:endParaRPr>
          </a:p>
          <a:p>
            <a:r>
              <a:rPr lang="en-US" altLang="ko-KR" sz="800" smtClean="0">
                <a:solidFill>
                  <a:schemeClr val="tx1"/>
                </a:solidFill>
                <a:latin typeface="+mj-lt"/>
                <a:cs typeface="Arial" pitchFamily="34" charset="0"/>
              </a:rPr>
              <a:t>Running transaction check</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Running transaction test</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Transaction test succeeded</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Running transaction</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Installing : ambari-server-2.7.3.0-139.x86_64                                                                                                 1/1</a:t>
            </a:r>
            <a:endParaRPr lang="en-US" altLang="ko-KR" sz="800" dirty="0" smtClean="0">
              <a:solidFill>
                <a:schemeClr val="tx1"/>
              </a:solidFill>
              <a:latin typeface="+mj-lt"/>
              <a:cs typeface="Arial" pitchFamily="34" charset="0"/>
            </a:endParaRPr>
          </a:p>
          <a:p>
            <a:r>
              <a:rPr lang="en-US" altLang="ko-KR" sz="800" smtClean="0">
                <a:solidFill>
                  <a:schemeClr val="tx1"/>
                </a:solidFill>
                <a:latin typeface="+mj-lt"/>
                <a:cs typeface="Arial" pitchFamily="34" charset="0"/>
              </a:rPr>
              <a:t>Verifying  : ambari-server-2.7.3.0-139.x86_64                                                                                               1/1</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Installed:</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ambari-server.x86_64 0:2.7.3.0-139</a:t>
            </a:r>
            <a:endParaRPr lang="en-US" altLang="ko-KR" sz="800" dirty="0">
              <a:solidFill>
                <a:schemeClr val="tx1"/>
              </a:solidFill>
              <a:latin typeface="+mj-lt"/>
              <a:cs typeface="Arial" pitchFamily="34" charset="0"/>
            </a:endParaRPr>
          </a:p>
          <a:p>
            <a:r>
              <a:rPr lang="en-US" altLang="ko-KR" sz="800" smtClean="0">
                <a:solidFill>
                  <a:schemeClr val="tx1"/>
                </a:solidFill>
                <a:latin typeface="+mj-lt"/>
                <a:cs typeface="Arial" pitchFamily="34" charset="0"/>
              </a:rPr>
              <a:t>Complete!</a:t>
            </a:r>
            <a:endParaRPr lang="en-US" altLang="ko-KR" sz="800" dirty="0">
              <a:solidFill>
                <a:schemeClr val="tx1"/>
              </a:solidFill>
              <a:latin typeface="+mj-lt"/>
              <a:cs typeface="Arial" pitchFamily="34" charset="0"/>
            </a:endParaRPr>
          </a:p>
          <a:p>
            <a:r>
              <a:rPr lang="en-US" altLang="ko-KR" sz="1000" b="1" smtClean="0">
                <a:solidFill>
                  <a:schemeClr val="tx1"/>
                </a:solidFill>
                <a:cs typeface="Arial" pitchFamily="34" charset="0"/>
              </a:rPr>
              <a:t>[root@sp_sq_dev_an2_me_hdp_01 ~]</a:t>
            </a:r>
            <a:endParaRPr lang="en-US" altLang="ko-KR" sz="1000" b="1" dirty="0" smtClean="0">
              <a:solidFill>
                <a:schemeClr val="tx1"/>
              </a:solidFill>
              <a:latin typeface="+mj-lt"/>
              <a:cs typeface="Arial" pitchFamily="34" charset="0"/>
            </a:endParaRPr>
          </a:p>
          <a:p>
            <a:pPr>
              <a:lnSpc>
                <a:spcPct val="130000"/>
              </a:lnSpc>
            </a:pPr>
            <a:r>
              <a:rPr lang="en-US" altLang="ko-KR" sz="1000" b="1" smtClean="0">
                <a:solidFill>
                  <a:schemeClr val="tx1"/>
                </a:solidFill>
                <a:latin typeface="+mj-lt"/>
                <a:cs typeface="Arial" pitchFamily="34" charset="0"/>
              </a:rPr>
              <a:t>	</a:t>
            </a:r>
            <a:endParaRPr lang="en-US" altLang="ko-KR" sz="1000" b="1" dirty="0">
              <a:solidFill>
                <a:schemeClr val="tx1"/>
              </a:solidFill>
              <a:latin typeface="+mj-lt"/>
              <a:cs typeface="Arial" pitchFamily="34" charset="0"/>
            </a:endParaRPr>
          </a:p>
        </p:txBody>
      </p:sp>
      <p:sp>
        <p:nvSpPr>
          <p:cNvPr id="9" name="모서리가 둥근 직사각형 8"/>
          <p:cNvSpPr/>
          <p:nvPr/>
        </p:nvSpPr>
        <p:spPr>
          <a:xfrm>
            <a:off x="272480" y="800707"/>
            <a:ext cx="2045406" cy="288033"/>
          </a:xfrm>
          <a:prstGeom prst="roundRect">
            <a:avLst/>
          </a:prstGeom>
          <a:solidFill>
            <a:srgbClr val="00B0F0"/>
          </a:solidFill>
          <a:ln w="31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0000" tIns="46800" rIns="90000" bIns="46800" numCol="1" spcCol="0" rtlCol="0" fromWordArt="0" anchor="ctr" anchorCtr="0" forceAA="0" compatLnSpc="1">
            <a:prstTxWarp prst="textNoShape">
              <a:avLst/>
            </a:prstTxWarp>
            <a:noAutofit/>
          </a:bodyPr>
          <a:lstStyle/>
          <a:p>
            <a:pPr algn="ctr"/>
            <a:r>
              <a:rPr lang="en-US" altLang="ko-KR" sz="1600" b="1" smtClean="0">
                <a:solidFill>
                  <a:schemeClr val="bg1"/>
                </a:solidFill>
                <a:latin typeface="Arial" pitchFamily="34" charset="0"/>
                <a:cs typeface="Arial" pitchFamily="34" charset="0"/>
              </a:rPr>
              <a:t>Installing ambari-server</a:t>
            </a:r>
            <a:endParaRPr lang="ko-KR" altLang="en-US"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3921221567"/>
      </p:ext>
    </p:extLst>
  </p:cSld>
  <p:clrMapOvr>
    <a:masterClrMapping/>
  </p:clrMapOvr>
  <p:timing>
    <p:tnLst>
      <p:par>
        <p:cTn id="1" dur="indefinite" restart="never" nodeType="tmRoot"/>
      </p:par>
    </p:tnLst>
  </p:timing>
</p:sld>
</file>

<file path=ppt/theme/theme1.xml><?xml version="1.0" encoding="utf-8"?>
<a:theme xmlns:a="http://schemas.openxmlformats.org/drawingml/2006/main" name="blank">
  <a:themeElements>
    <a:clrScheme name="Samsung smart">
      <a:dk1>
        <a:sysClr val="windowText" lastClr="000000"/>
      </a:dk1>
      <a:lt1>
        <a:sysClr val="window" lastClr="FFFFFF"/>
      </a:lt1>
      <a:dk2>
        <a:srgbClr val="006270"/>
      </a:dk2>
      <a:lt2>
        <a:srgbClr val="FBFEC6"/>
      </a:lt2>
      <a:accent1>
        <a:srgbClr val="9DC815"/>
      </a:accent1>
      <a:accent2>
        <a:srgbClr val="F5A200"/>
      </a:accent2>
      <a:accent3>
        <a:srgbClr val="009CE1"/>
      </a:accent3>
      <a:accent4>
        <a:srgbClr val="EA609E"/>
      </a:accent4>
      <a:accent5>
        <a:srgbClr val="1428A0"/>
      </a:accent5>
      <a:accent6>
        <a:srgbClr val="009592"/>
      </a:accent6>
      <a:hlink>
        <a:srgbClr val="A17345"/>
      </a:hlink>
      <a:folHlink>
        <a:srgbClr val="9A9A9A"/>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6350">
          <a:solidFill>
            <a:schemeClr val="tx1"/>
          </a:solidFill>
        </a:ln>
      </a:spPr>
      <a:bodyPr rtlCol="0" anchor="ctr"/>
      <a:lstStyle>
        <a:defPPr algn="ctr">
          <a:defRPr sz="14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chemeClr val="tx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1200" dirty="0" err="1" smtClean="0"/>
        </a:defPPr>
      </a:lstStyle>
    </a:tx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문서" ma:contentTypeID="0x0101003F0D996D5B674C4386830A6AB0E50984" ma:contentTypeVersion="0" ma:contentTypeDescription="새 문서를 만듭니다." ma:contentTypeScope="" ma:versionID="a166825e3373d96581aa46038a4cd794">
  <xsd:schema xmlns:xsd="http://www.w3.org/2001/XMLSchema" xmlns:xs="http://www.w3.org/2001/XMLSchema" xmlns:p="http://schemas.microsoft.com/office/2006/metadata/properties" targetNamespace="http://schemas.microsoft.com/office/2006/metadata/properties" ma:root="true" ma:fieldsID="dd8f6c9257034a6ffde9c3b3e5e5b89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AE1C2B0-C1C9-4816-841E-B50CA239BA63}">
  <ds:schemaRefs>
    <ds:schemaRef ds:uri="http://schemas.microsoft.com/sharepoint/v3/contenttype/forms"/>
  </ds:schemaRefs>
</ds:datastoreItem>
</file>

<file path=customXml/itemProps2.xml><?xml version="1.0" encoding="utf-8"?>
<ds:datastoreItem xmlns:ds="http://schemas.openxmlformats.org/officeDocument/2006/customXml" ds:itemID="{8A06C083-49DA-4C8B-AFA1-CF5BC3F780C7}">
  <ds:schemaRefs>
    <ds:schemaRef ds:uri="http://purl.org/dc/elements/1.1/"/>
    <ds:schemaRef ds:uri="http://www.w3.org/XML/1998/namespace"/>
    <ds:schemaRef ds:uri="http://purl.org/dc/dcmitype/"/>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F99566D9-38E0-4B2A-9946-CB1A07F670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blank</Template>
  <TotalTime>6795</TotalTime>
  <Words>4168</Words>
  <Application>Microsoft Office PowerPoint</Application>
  <PresentationFormat>A4 Paper (210x297 mm)</PresentationFormat>
  <Paragraphs>788</Paragraphs>
  <Slides>46</Slides>
  <Notes>33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맑은 고딕</vt:lpstr>
      <vt:lpstr>Arial</vt:lpstr>
      <vt:lpstr>Symbol</vt:lpstr>
      <vt:lpstr>Verdana</vt:lpstr>
      <vt:lpstr>Wingdings</vt:lpstr>
      <vt:lpstr>blank</vt:lpstr>
      <vt:lpstr>PowerPoint Presentation</vt:lpstr>
      <vt:lpstr>PowerPoint Presentation</vt:lpstr>
      <vt:lpstr>Ⅰ. prework</vt:lpstr>
      <vt:lpstr>Ⅰ. prework</vt:lpstr>
      <vt:lpstr>Ⅰ. prework</vt:lpstr>
      <vt:lpstr>Ⅰ. prework</vt:lpstr>
      <vt:lpstr>Ⅰ. prework</vt:lpstr>
      <vt:lpstr>Ⅱ. Repository Configuration</vt:lpstr>
      <vt:lpstr>Ⅲ. Installing ambari</vt:lpstr>
      <vt:lpstr>Ⅲ. Installing ambari</vt:lpstr>
      <vt:lpstr>Ⅲ. Installing ambari</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Ⅳ. Installing HDP</vt:lpstr>
      <vt:lpstr>Ⅴ. After installation – Set NameNode HA</vt:lpstr>
      <vt:lpstr>Ⅴ. After installation – Set NameNode HA</vt:lpstr>
      <vt:lpstr>Ⅴ. After installation – Set NameNode HA</vt:lpstr>
      <vt:lpstr>Ⅴ. After installation – Set NameNode HA</vt:lpstr>
      <vt:lpstr>Ⅴ. After installation – Set NameNode HA</vt:lpstr>
      <vt:lpstr>Ⅴ. After installation – Set NameNode HA</vt:lpstr>
      <vt:lpstr>Ⅴ. After installation – Set NameNode HA</vt:lpstr>
      <vt:lpstr>Ⅴ. Work after installation – Escore Coprocessor and HGS distribution</vt:lpstr>
      <vt:lpstr>Ⅴ. After installation – Set HBase Config</vt:lpstr>
      <vt:lpstr>Ⅴ. After installation – Set HBase Config</vt:lpstr>
      <vt:lpstr>Ⅴ. After installation – Set HBase Config</vt:lpstr>
      <vt:lpstr>Ⅴ. After installation – HBase restart and HGS operation</vt:lpstr>
      <vt:lpstr>Ⅴ. Work after installation – Create Hbase table</vt:lpstr>
      <vt:lpstr>Ⅴ. Work after installation - Set Hbase table</vt:lpstr>
    </vt:vector>
  </TitlesOfParts>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prof</dc:creator>
  <cp:lastModifiedBy>Nguyễn Thương Tín - CMC Global DU12</cp:lastModifiedBy>
  <cp:revision>400</cp:revision>
  <cp:lastPrinted>2014-11-27T06:23:33Z</cp:lastPrinted>
  <dcterms:created xsi:type="dcterms:W3CDTF">2013-11-13T01:08:07Z</dcterms:created>
  <dcterms:modified xsi:type="dcterms:W3CDTF">2019-12-20T03:58:34Z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0x0101003F0D996D5B674C4386830A6AB0E50984</vt:lpwstr>
  </property>
  <property fmtid="{D5CDD505-2E9C-101B-9397-08002B2CF9AE}" pid="3" name="DeliveryID">
    <vt:lpwstr>244b6fc4-4b4e-4117-b7bb-efd330097824</vt:lpwstr>
  </property>
  <property fmtid="{D5CDD505-2E9C-101B-9397-08002B2CF9AE}" pid="4" name="NSCPROP_SA">
    <vt:lpwstr>C:\Users\SDS\AppData\Local\Microsoft\Windows\Temporary Internet Files\Content.Outlook\NDIEUNLW\HDP 2.3 Cluster Install_161111(수정중).pptx</vt:lpwstr>
  </property>
  <property fmtid="{5C58129F-E5B8-477A-9B38-B3E54BFA04C8}" pid="2">
    <vt:lpwstr>E1F21275033EF3EAA19FB095E1E9D747A5F6E4B855F5BF9C8D07A90AFAB57465</vt:lpwstr>
  </property>
</Properties>
</file>

<file path=docProps/thumbnail.jpeg>
</file>